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26" r:id="rId2"/>
    <p:sldId id="327" r:id="rId3"/>
    <p:sldId id="338" r:id="rId4"/>
    <p:sldId id="333" r:id="rId5"/>
    <p:sldId id="341" r:id="rId6"/>
    <p:sldId id="342" r:id="rId7"/>
    <p:sldId id="343" r:id="rId8"/>
    <p:sldId id="359" r:id="rId9"/>
    <p:sldId id="363" r:id="rId10"/>
    <p:sldId id="364" r:id="rId11"/>
    <p:sldId id="339" r:id="rId12"/>
    <p:sldId id="345" r:id="rId13"/>
    <p:sldId id="373" r:id="rId14"/>
    <p:sldId id="374" r:id="rId15"/>
    <p:sldId id="1569" r:id="rId16"/>
    <p:sldId id="1570" r:id="rId17"/>
    <p:sldId id="1571" r:id="rId18"/>
    <p:sldId id="366" r:id="rId19"/>
    <p:sldId id="372" r:id="rId20"/>
    <p:sldId id="346" r:id="rId21"/>
    <p:sldId id="360" r:id="rId22"/>
    <p:sldId id="361" r:id="rId23"/>
    <p:sldId id="356" r:id="rId24"/>
    <p:sldId id="348" r:id="rId25"/>
    <p:sldId id="1572" r:id="rId26"/>
    <p:sldId id="340" r:id="rId27"/>
    <p:sldId id="350" r:id="rId28"/>
    <p:sldId id="351" r:id="rId29"/>
    <p:sldId id="355" r:id="rId30"/>
  </p:sldIdLst>
  <p:sldSz cx="9906000" cy="6858000" type="A4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DA3"/>
    <a:srgbClr val="000066"/>
    <a:srgbClr val="1E1E7D"/>
    <a:srgbClr val="47459A"/>
    <a:srgbClr val="FFFFFF"/>
    <a:srgbClr val="DAE2F3"/>
    <a:srgbClr val="0066FF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279" autoAdjust="0"/>
  </p:normalViewPr>
  <p:slideViewPr>
    <p:cSldViewPr>
      <p:cViewPr varScale="1">
        <p:scale>
          <a:sx n="87" d="100"/>
          <a:sy n="87" d="100"/>
        </p:scale>
        <p:origin x="158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839FA-FA94-4F9E-B4EB-7B10DE4AD2DC}" type="datetimeFigureOut">
              <a:rPr lang="ko-KR" altLang="en-US" smtClean="0"/>
              <a:t>2025-10-30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76208-0F5F-49FE-B282-E6F86C2910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88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76208-0F5F-49FE-B282-E6F86C29108B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56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710433" y="3417570"/>
            <a:ext cx="4500245" cy="0"/>
          </a:xfrm>
          <a:custGeom>
            <a:avLst/>
            <a:gdLst/>
            <a:ahLst/>
            <a:cxnLst/>
            <a:rect l="l" t="t" r="r" b="b"/>
            <a:pathLst>
              <a:path w="4500245">
                <a:moveTo>
                  <a:pt x="0" y="0"/>
                </a:moveTo>
                <a:lnTo>
                  <a:pt x="4500245" y="0"/>
                </a:lnTo>
              </a:path>
            </a:pathLst>
          </a:custGeom>
          <a:ln w="2857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906000" cy="594360"/>
          </a:xfrm>
          <a:custGeom>
            <a:avLst/>
            <a:gdLst/>
            <a:ahLst/>
            <a:cxnLst/>
            <a:rect l="l" t="t" r="r" b="b"/>
            <a:pathLst>
              <a:path w="9906000" h="594360">
                <a:moveTo>
                  <a:pt x="9905999" y="0"/>
                </a:moveTo>
                <a:lnTo>
                  <a:pt x="0" y="0"/>
                </a:lnTo>
                <a:lnTo>
                  <a:pt x="0" y="594360"/>
                </a:lnTo>
                <a:lnTo>
                  <a:pt x="9905999" y="594360"/>
                </a:lnTo>
                <a:lnTo>
                  <a:pt x="990599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88009"/>
            <a:ext cx="9906000" cy="12700"/>
          </a:xfrm>
          <a:custGeom>
            <a:avLst/>
            <a:gdLst/>
            <a:ahLst/>
            <a:cxnLst/>
            <a:rect l="l" t="t" r="r" b="b"/>
            <a:pathLst>
              <a:path w="9906000" h="12700">
                <a:moveTo>
                  <a:pt x="0" y="12700"/>
                </a:moveTo>
                <a:lnTo>
                  <a:pt x="9905999" y="12700"/>
                </a:lnTo>
                <a:lnTo>
                  <a:pt x="990599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2E5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7303" y="1933778"/>
            <a:ext cx="8103234" cy="7994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5536" y="1264030"/>
            <a:ext cx="8724900" cy="4667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B9AF0C-FB4A-4F5A-8D57-03113ABA2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3" descr="텍스트, 스크린샷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7FFF5705-C55E-7F40-C7AD-0447485BA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2898775"/>
            <a:ext cx="17272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67641710-2194-F914-3A46-49D175756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1535865"/>
            <a:ext cx="6769100" cy="8847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 panose="020B0503020000020004" pitchFamily="50" charset="-127"/>
              </a:rPr>
              <a:t>엘에</a:t>
            </a:r>
            <a:r>
              <a:rPr lang="ko-KR" altLang="en-US" sz="44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 panose="020B0503020000020004" pitchFamily="50" charset="-127"/>
              </a:rPr>
              <a:t>프자산운용</a:t>
            </a:r>
            <a:r>
              <a:rPr lang="en-US" altLang="ko-KR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 panose="020B0503020000020004" pitchFamily="50" charset="-127"/>
              </a:rPr>
              <a:t>(</a:t>
            </a:r>
            <a:r>
              <a:rPr lang="ko-KR" altLang="en-US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 panose="020B0503020000020004" pitchFamily="50" charset="-127"/>
              </a:rPr>
              <a:t>주</a:t>
            </a:r>
            <a:r>
              <a:rPr lang="en-US" altLang="ko-KR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 panose="020B0503020000020004" pitchFamily="50" charset="-127"/>
              </a:rPr>
              <a:t>)</a:t>
            </a:r>
            <a:endParaRPr lang="zh-CN" altLang="en-US" sz="44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sym typeface="맑은 고딕" panose="020B0503020000020004" pitchFamily="50" charset="-127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DC0B570-EBB1-9ECA-3D47-3DE71CD60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913" y="4652963"/>
            <a:ext cx="1035050" cy="2000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675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맑은 고딕" panose="020B0503020000020004" pitchFamily="50" charset="-127"/>
              </a:rPr>
              <a:t>www.lfamc.kr</a:t>
            </a:r>
          </a:p>
        </p:txBody>
      </p:sp>
    </p:spTree>
    <p:extLst>
      <p:ext uri="{BB962C8B-B14F-4D97-AF65-F5344CB8AC3E}">
        <p14:creationId xmlns:p14="http://schemas.microsoft.com/office/powerpoint/2010/main" val="317498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8CD60-C9FC-60E0-7C50-4E9EAD3E3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F861F9DB-C2B4-227A-42EA-D8AB4B1BEDD5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BD7A521D-A4CD-8E18-44BF-301F85E72165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B87EA29-635B-5776-5663-A9C1E0AD2E1C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04AFF2EE-70AA-D9A6-C1E0-80ADDB14A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52F179-DDCA-B59C-1F02-33C05727B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내부통제기준 및 내부통제시스템 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9D5E8FB-74DD-6DA2-7454-A7D0D7BB9654}"/>
              </a:ext>
            </a:extLst>
          </p:cNvPr>
          <p:cNvGrpSpPr/>
          <p:nvPr/>
        </p:nvGrpSpPr>
        <p:grpSpPr>
          <a:xfrm>
            <a:off x="504170" y="4736812"/>
            <a:ext cx="8317630" cy="1511588"/>
            <a:chOff x="504170" y="4736812"/>
            <a:chExt cx="8317630" cy="1511588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58AEE8A2-F4CC-B3B4-7FE8-BED7F29C0B08}"/>
                </a:ext>
              </a:extLst>
            </p:cNvPr>
            <p:cNvSpPr/>
            <p:nvPr/>
          </p:nvSpPr>
          <p:spPr>
            <a:xfrm>
              <a:off x="716733" y="5083786"/>
              <a:ext cx="8105067" cy="1164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36" indent="-171436">
                <a:lnSpc>
                  <a:spcPct val="150000"/>
                </a:lnSpc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200" dirty="0">
                  <a:latin typeface="+mn-ea"/>
                </a:rPr>
                <a:t>매년 정기 </a:t>
              </a:r>
              <a:r>
                <a:rPr lang="en-US" altLang="ko-KR" sz="1200" dirty="0">
                  <a:latin typeface="+mn-ea"/>
                </a:rPr>
                <a:t>Compliance </a:t>
              </a:r>
              <a:r>
                <a:rPr lang="ko-KR" altLang="en-US" sz="1200" dirty="0">
                  <a:latin typeface="+mn-ea"/>
                </a:rPr>
                <a:t>교육 실시</a:t>
              </a:r>
              <a:endParaRPr lang="en-US" altLang="ko-KR" sz="1200" dirty="0">
                <a:latin typeface="+mn-ea"/>
              </a:endParaRPr>
            </a:p>
            <a:p>
              <a:pPr marL="171436" indent="-171436">
                <a:lnSpc>
                  <a:spcPct val="150000"/>
                </a:lnSpc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200" dirty="0">
                  <a:latin typeface="+mn-ea"/>
                </a:rPr>
                <a:t>법령이나 제도변경이 있을 경우 수시로 집합</a:t>
              </a:r>
              <a:r>
                <a:rPr lang="en-US" altLang="ko-KR" sz="1200" dirty="0">
                  <a:latin typeface="+mn-ea"/>
                </a:rPr>
                <a:t> </a:t>
              </a:r>
              <a:r>
                <a:rPr lang="ko-KR" altLang="en-US" sz="1200" dirty="0">
                  <a:latin typeface="+mn-ea"/>
                </a:rPr>
                <a:t>또는</a:t>
              </a:r>
              <a:r>
                <a:rPr lang="en-US" altLang="ko-KR" sz="1200" dirty="0">
                  <a:latin typeface="+mn-ea"/>
                </a:rPr>
                <a:t> e-mail </a:t>
              </a:r>
              <a:r>
                <a:rPr lang="ko-KR" altLang="en-US" sz="1200" dirty="0">
                  <a:latin typeface="+mn-ea"/>
                </a:rPr>
                <a:t>등으로 교육 실시</a:t>
              </a:r>
              <a:endParaRPr lang="en-US" altLang="ko-KR" sz="1200" dirty="0">
                <a:latin typeface="+mn-ea"/>
              </a:endParaRPr>
            </a:p>
            <a:p>
              <a:pPr marL="171436" indent="-171436">
                <a:lnSpc>
                  <a:spcPct val="150000"/>
                </a:lnSpc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200" dirty="0">
                  <a:latin typeface="+mn-ea"/>
                </a:rPr>
                <a:t>입사시 </a:t>
              </a:r>
              <a:r>
                <a:rPr lang="en-US" altLang="ko-KR" sz="1200" dirty="0">
                  <a:latin typeface="+mn-ea"/>
                </a:rPr>
                <a:t>Compliance Orientation </a:t>
              </a:r>
              <a:r>
                <a:rPr lang="ko-KR" altLang="en-US" sz="1200" dirty="0">
                  <a:latin typeface="+mn-ea"/>
                </a:rPr>
                <a:t>실시</a:t>
              </a:r>
              <a:endParaRPr lang="en-US" altLang="ko-KR" sz="1200" dirty="0">
                <a:latin typeface="+mn-ea"/>
              </a:endParaRPr>
            </a:p>
            <a:p>
              <a:pPr marL="171436" indent="-171436">
                <a:lnSpc>
                  <a:spcPct val="150000"/>
                </a:lnSpc>
                <a:buFont typeface="Arial" panose="020B0604020202020204" pitchFamily="34" charset="0"/>
                <a:buChar char="•"/>
                <a:defRPr lang="ko-KR" altLang="en-US"/>
              </a:pPr>
              <a:r>
                <a:rPr lang="ko-KR" altLang="en-US" sz="1200" dirty="0">
                  <a:latin typeface="+mn-ea"/>
                </a:rPr>
                <a:t>내부통제기준 등의 준법서약서 징구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73AB36-4948-2EB2-6BE3-BE4F86DD847E}"/>
                </a:ext>
              </a:extLst>
            </p:cNvPr>
            <p:cNvSpPr txBox="1"/>
            <p:nvPr/>
          </p:nvSpPr>
          <p:spPr>
            <a:xfrm>
              <a:off x="504170" y="4736812"/>
              <a:ext cx="736101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ko-KR" altLang="en-US" sz="1300" b="1" dirty="0">
                  <a:latin typeface="+mn-ea"/>
                </a:rPr>
                <a:t>임직원의 준법의식 제고를 위한 조치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F3F4909D-F66C-17D9-D1E9-FCE2FF4D8967}"/>
              </a:ext>
            </a:extLst>
          </p:cNvPr>
          <p:cNvGrpSpPr/>
          <p:nvPr/>
        </p:nvGrpSpPr>
        <p:grpSpPr>
          <a:xfrm>
            <a:off x="505292" y="1276755"/>
            <a:ext cx="8886204" cy="2929551"/>
            <a:chOff x="505292" y="1276755"/>
            <a:chExt cx="8886204" cy="2929551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3E682645-C4AA-7103-8DC3-B9088B2A07F5}"/>
                </a:ext>
              </a:extLst>
            </p:cNvPr>
            <p:cNvGrpSpPr/>
            <p:nvPr/>
          </p:nvGrpSpPr>
          <p:grpSpPr>
            <a:xfrm>
              <a:off x="1143000" y="1847194"/>
              <a:ext cx="8248496" cy="2359112"/>
              <a:chOff x="1814682" y="2141964"/>
              <a:chExt cx="5729957" cy="1839224"/>
            </a:xfrm>
          </p:grpSpPr>
          <p:cxnSp>
            <p:nvCxnSpPr>
              <p:cNvPr id="11" name="직선 화살표 연결선 10">
                <a:extLst>
                  <a:ext uri="{FF2B5EF4-FFF2-40B4-BE49-F238E27FC236}">
                    <a16:creationId xmlns:a16="http://schemas.microsoft.com/office/drawing/2014/main" id="{66277789-9CD0-C3EE-5A4E-BE9B8984B08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200307" y="2279031"/>
                <a:ext cx="722111" cy="0"/>
              </a:xfrm>
              <a:prstGeom prst="straightConnector1">
                <a:avLst/>
              </a:prstGeom>
              <a:solidFill>
                <a:srgbClr val="707014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EC6CE89F-A5A6-4A7B-12F7-0284330E865D}"/>
                  </a:ext>
                </a:extLst>
              </p:cNvPr>
              <p:cNvSpPr/>
              <p:nvPr/>
            </p:nvSpPr>
            <p:spPr bwMode="auto">
              <a:xfrm>
                <a:off x="3915084" y="3638521"/>
                <a:ext cx="3113656" cy="342667"/>
              </a:xfrm>
              <a:prstGeom prst="rect">
                <a:avLst/>
              </a:prstGeom>
              <a:solidFill>
                <a:srgbClr val="C0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25400" dir="5400000" algn="t" rotWithShape="0">
                  <a:prstClr val="black">
                    <a:alpha val="25000"/>
                  </a:prstClr>
                </a:outerShdw>
              </a:effectLst>
            </p:spPr>
            <p:txBody>
              <a:bodyPr wrap="square" lIns="90000" tIns="0" rIns="90000" bIns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defRPr/>
                </a:pPr>
                <a:r>
                  <a:rPr lang="ko-KR" altLang="en-US" sz="1200" b="1" dirty="0">
                    <a:gradFill>
                      <a:gsLst>
                        <a:gs pos="0">
                          <a:sysClr val="window" lastClr="FFFFFF"/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</a:gsLst>
                      <a:lin ang="5400000" scaled="0"/>
                    </a:gradFill>
                    <a:effectLst>
                      <a:outerShdw blurRad="50800" dist="38100" dir="5400000" sx="98000" sy="98000" algn="t" rotWithShape="0">
                        <a:sysClr val="windowText" lastClr="000000">
                          <a:lumMod val="85000"/>
                          <a:lumOff val="15000"/>
                          <a:alpha val="51000"/>
                        </a:sysClr>
                      </a:outerShdw>
                    </a:effectLst>
                    <a:latin typeface="+mn-ea"/>
                  </a:rPr>
                  <a:t>펀드운용</a:t>
                </a:r>
                <a:r>
                  <a:rPr lang="en-US" altLang="ko-KR" sz="1200" b="1" dirty="0">
                    <a:gradFill>
                      <a:gsLst>
                        <a:gs pos="0">
                          <a:sysClr val="window" lastClr="FFFFFF"/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</a:gsLst>
                      <a:lin ang="5400000" scaled="0"/>
                    </a:gradFill>
                    <a:effectLst>
                      <a:outerShdw blurRad="50800" dist="38100" dir="5400000" sx="98000" sy="98000" algn="t" rotWithShape="0">
                        <a:sysClr val="windowText" lastClr="000000">
                          <a:lumMod val="85000"/>
                          <a:lumOff val="15000"/>
                          <a:alpha val="51000"/>
                        </a:sysClr>
                      </a:outerShdw>
                    </a:effectLst>
                    <a:latin typeface="+mn-ea"/>
                  </a:rPr>
                  <a:t> – </a:t>
                </a:r>
                <a:r>
                  <a:rPr lang="ko-KR" altLang="en-US" sz="1200" b="1" dirty="0">
                    <a:gradFill>
                      <a:gsLst>
                        <a:gs pos="0">
                          <a:sysClr val="window" lastClr="FFFFFF"/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</a:gsLst>
                      <a:lin ang="5400000" scaled="0"/>
                    </a:gradFill>
                    <a:effectLst>
                      <a:outerShdw blurRad="50800" dist="38100" dir="5400000" sx="98000" sy="98000" algn="t" rotWithShape="0">
                        <a:sysClr val="windowText" lastClr="000000">
                          <a:lumMod val="85000"/>
                          <a:lumOff val="15000"/>
                          <a:alpha val="51000"/>
                        </a:sysClr>
                      </a:outerShdw>
                    </a:effectLst>
                    <a:latin typeface="+mn-ea"/>
                  </a:rPr>
                  <a:t>마케팅 </a:t>
                </a:r>
                <a:r>
                  <a:rPr lang="en-US" altLang="ko-KR" sz="1200" b="1" dirty="0">
                    <a:gradFill>
                      <a:gsLst>
                        <a:gs pos="0">
                          <a:sysClr val="window" lastClr="FFFFFF"/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</a:gsLst>
                      <a:lin ang="5400000" scaled="0"/>
                    </a:gradFill>
                    <a:effectLst>
                      <a:outerShdw blurRad="50800" dist="38100" dir="5400000" sx="98000" sy="98000" algn="t" rotWithShape="0">
                        <a:sysClr val="windowText" lastClr="000000">
                          <a:lumMod val="85000"/>
                          <a:lumOff val="15000"/>
                          <a:alpha val="51000"/>
                        </a:sysClr>
                      </a:outerShdw>
                    </a:effectLst>
                    <a:latin typeface="+mn-ea"/>
                  </a:rPr>
                  <a:t>- </a:t>
                </a:r>
                <a:r>
                  <a:rPr lang="ko-KR" altLang="en-US" sz="1200" b="1" dirty="0">
                    <a:gradFill>
                      <a:gsLst>
                        <a:gs pos="0">
                          <a:sysClr val="window" lastClr="FFFFFF"/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</a:gsLst>
                      <a:lin ang="5400000" scaled="0"/>
                    </a:gradFill>
                    <a:effectLst>
                      <a:outerShdw blurRad="50800" dist="38100" dir="5400000" sx="98000" sy="98000" algn="t" rotWithShape="0">
                        <a:sysClr val="windowText" lastClr="000000">
                          <a:lumMod val="85000"/>
                          <a:lumOff val="15000"/>
                          <a:alpha val="51000"/>
                        </a:sysClr>
                      </a:outerShdw>
                    </a:effectLst>
                    <a:latin typeface="+mn-ea"/>
                  </a:rPr>
                  <a:t>일반관리</a:t>
                </a: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CA93CADC-B305-62AF-57BA-5EF68106EF5F}"/>
                  </a:ext>
                </a:extLst>
              </p:cNvPr>
              <p:cNvSpPr/>
              <p:nvPr/>
            </p:nvSpPr>
            <p:spPr bwMode="auto">
              <a:xfrm>
                <a:off x="1814682" y="2141964"/>
                <a:ext cx="1385625" cy="342667"/>
              </a:xfrm>
              <a:prstGeom prst="rect">
                <a:avLst/>
              </a:prstGeom>
              <a:pattFill prst="wdUpDiag">
                <a:fgClr>
                  <a:srgbClr val="4778F4"/>
                </a:fgClr>
                <a:bgClr>
                  <a:srgbClr val="4271E8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25400" dir="5400000" algn="t" rotWithShape="0">
                  <a:prstClr val="black">
                    <a:alpha val="25000"/>
                  </a:prstClr>
                </a:outerShdw>
              </a:effectLst>
            </p:spPr>
            <p:txBody>
              <a:bodyPr wrap="square" lIns="90000" tIns="0" rIns="90000" bIns="0" anchor="ctr">
                <a:noAutofit/>
              </a:bodyPr>
              <a:lstStyle/>
              <a:p>
                <a:pPr algn="ctr" defTabSz="914323"/>
                <a:r>
                  <a:rPr lang="ko-KR" altLang="en-US" sz="1200" b="1" dirty="0">
                    <a:gradFill>
                      <a:gsLst>
                        <a:gs pos="0">
                          <a:sysClr val="window" lastClr="FFFFFF"/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</a:gsLst>
                      <a:lin ang="5400000" scaled="0"/>
                    </a:gradFill>
                    <a:effectLst>
                      <a:outerShdw blurRad="50800" dist="38100" dir="5400000" sx="98000" sy="98000" algn="t" rotWithShape="0">
                        <a:sysClr val="windowText" lastClr="000000">
                          <a:lumMod val="85000"/>
                          <a:lumOff val="15000"/>
                          <a:alpha val="51000"/>
                        </a:sysClr>
                      </a:outerShdw>
                    </a:effectLst>
                    <a:latin typeface="+mn-ea"/>
                  </a:rPr>
                  <a:t>이사회 </a:t>
                </a:r>
                <a:r>
                  <a:rPr lang="en-US" altLang="ko-KR" sz="1200" b="1" dirty="0">
                    <a:gradFill>
                      <a:gsLst>
                        <a:gs pos="0">
                          <a:sysClr val="window" lastClr="FFFFFF"/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</a:gsLst>
                      <a:lin ang="5400000" scaled="0"/>
                    </a:gradFill>
                    <a:effectLst>
                      <a:outerShdw blurRad="50800" dist="38100" dir="5400000" sx="98000" sy="98000" algn="t" rotWithShape="0">
                        <a:sysClr val="windowText" lastClr="000000">
                          <a:lumMod val="85000"/>
                          <a:lumOff val="15000"/>
                          <a:alpha val="51000"/>
                        </a:sysClr>
                      </a:outerShdw>
                    </a:effectLst>
                    <a:latin typeface="+mn-ea"/>
                  </a:rPr>
                  <a:t>/ </a:t>
                </a:r>
                <a:r>
                  <a:rPr lang="ko-KR" altLang="en-US" sz="1200" b="1" dirty="0">
                    <a:gradFill>
                      <a:gsLst>
                        <a:gs pos="0">
                          <a:sysClr val="window" lastClr="FFFFFF"/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</a:gsLst>
                      <a:lin ang="5400000" scaled="0"/>
                    </a:gradFill>
                    <a:effectLst>
                      <a:outerShdw blurRad="50800" dist="38100" dir="5400000" sx="98000" sy="98000" algn="t" rotWithShape="0">
                        <a:sysClr val="windowText" lastClr="000000">
                          <a:lumMod val="85000"/>
                          <a:lumOff val="15000"/>
                          <a:alpha val="51000"/>
                        </a:sysClr>
                      </a:outerShdw>
                    </a:effectLst>
                    <a:latin typeface="+mn-ea"/>
                  </a:rPr>
                  <a:t>대표이사</a:t>
                </a: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B4F9D327-13E6-682C-08B8-70CA0C2F9BDE}"/>
                  </a:ext>
                </a:extLst>
              </p:cNvPr>
              <p:cNvSpPr/>
              <p:nvPr/>
            </p:nvSpPr>
            <p:spPr bwMode="auto">
              <a:xfrm>
                <a:off x="3915086" y="2141964"/>
                <a:ext cx="3125745" cy="342667"/>
              </a:xfrm>
              <a:prstGeom prst="rect">
                <a:avLst/>
              </a:prstGeom>
              <a:pattFill prst="wdUpDiag">
                <a:fgClr>
                  <a:srgbClr val="4778F4"/>
                </a:fgClr>
                <a:bgClr>
                  <a:srgbClr val="4271E8"/>
                </a:bgClr>
              </a:patt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dist="25400" dir="5400000" algn="t" rotWithShape="0">
                  <a:prstClr val="black">
                    <a:alpha val="25000"/>
                  </a:prstClr>
                </a:outerShdw>
              </a:effectLst>
            </p:spPr>
            <p:txBody>
              <a:bodyPr wrap="square" lIns="90000" tIns="0" rIns="90000" bIns="0" anchor="ctr">
                <a:noAutofit/>
              </a:bodyPr>
              <a:lstStyle/>
              <a:p>
                <a:pPr algn="ctr" defTabSz="914323"/>
                <a:r>
                  <a:rPr lang="ko-KR" altLang="en-US" sz="1200" b="1" dirty="0">
                    <a:gradFill>
                      <a:gsLst>
                        <a:gs pos="0">
                          <a:sysClr val="window" lastClr="FFFFFF"/>
                        </a:gs>
                        <a:gs pos="50000">
                          <a:sysClr val="window" lastClr="FFFFFF">
                            <a:lumMod val="95000"/>
                          </a:sysClr>
                        </a:gs>
                      </a:gsLst>
                      <a:lin ang="5400000" scaled="0"/>
                    </a:gradFill>
                    <a:effectLst>
                      <a:outerShdw blurRad="50800" dist="38100" dir="5400000" sx="98000" sy="98000" algn="t" rotWithShape="0">
                        <a:sysClr val="windowText" lastClr="000000">
                          <a:lumMod val="85000"/>
                          <a:lumOff val="15000"/>
                          <a:alpha val="51000"/>
                        </a:sysClr>
                      </a:outerShdw>
                    </a:effectLst>
                    <a:latin typeface="+mn-ea"/>
                  </a:rPr>
                  <a:t>       준법감시인 </a:t>
                </a:r>
                <a:r>
                  <a:rPr lang="en-US" altLang="ko-KR" sz="1200" b="1" dirty="0">
                    <a:solidFill>
                      <a:schemeClr val="bg1"/>
                    </a:solidFill>
                    <a:latin typeface="+mn-ea"/>
                  </a:rPr>
                  <a:t>(CCO)</a:t>
                </a:r>
                <a:endParaRPr lang="ko-KR" altLang="en-US" sz="1200" b="1" dirty="0">
                  <a:gradFill>
                    <a:gsLst>
                      <a:gs pos="0">
                        <a:sysClr val="window" lastClr="FFFFFF"/>
                      </a:gs>
                      <a:gs pos="50000">
                        <a:sysClr val="window" lastClr="FFFFFF">
                          <a:lumMod val="95000"/>
                        </a:sysClr>
                      </a:gs>
                    </a:gsLst>
                    <a:lin ang="5400000" scaled="0"/>
                  </a:gradFill>
                  <a:effectLst>
                    <a:outerShdw blurRad="50800" dist="38100" dir="5400000" sx="98000" sy="98000" algn="t" rotWithShape="0">
                      <a:sysClr val="windowText" lastClr="000000">
                        <a:lumMod val="85000"/>
                        <a:lumOff val="15000"/>
                        <a:alpha val="51000"/>
                      </a:sysClr>
                    </a:outerShdw>
                  </a:effectLst>
                  <a:latin typeface="+mn-ea"/>
                </a:endParaRPr>
              </a:p>
            </p:txBody>
          </p:sp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DAAD6AED-C3A3-D828-D8B1-011BB3CA1A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36700" b="26878"/>
              <a:stretch/>
            </p:blipFill>
            <p:spPr>
              <a:xfrm>
                <a:off x="4499296" y="2189838"/>
                <a:ext cx="217206" cy="242945"/>
              </a:xfrm>
              <a:prstGeom prst="rect">
                <a:avLst/>
              </a:prstGeom>
            </p:spPr>
          </p:pic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3D5FDC1A-3A1D-D2F7-A05C-22B960282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7022" y="3354562"/>
                <a:ext cx="295669" cy="295669"/>
              </a:xfrm>
              <a:prstGeom prst="rect">
                <a:avLst/>
              </a:prstGeom>
            </p:spPr>
          </p:pic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37F62B18-D682-C2A2-83EC-0D5F66082377}"/>
                  </a:ext>
                </a:extLst>
              </p:cNvPr>
              <p:cNvSpPr/>
              <p:nvPr/>
            </p:nvSpPr>
            <p:spPr bwMode="auto">
              <a:xfrm>
                <a:off x="3915086" y="2484630"/>
                <a:ext cx="3125745" cy="683151"/>
              </a:xfrm>
              <a:prstGeom prst="rect">
                <a:avLst/>
              </a:prstGeom>
              <a:noFill/>
              <a:ln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2075" tIns="46038" rIns="92075" bIns="46038" anchor="ctr"/>
              <a:lstStyle/>
              <a:p>
                <a:pPr marL="171436" indent="-171436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ko-KR" altLang="en-US" sz="1200" dirty="0">
                    <a:latin typeface="+mn-ea"/>
                  </a:rPr>
                  <a:t>관련법규 및 집합투자규약</a:t>
                </a:r>
                <a:endParaRPr lang="en-US" altLang="ko-KR" sz="1200" dirty="0">
                  <a:latin typeface="+mn-ea"/>
                </a:endParaRPr>
              </a:p>
              <a:p>
                <a:pPr marL="171436" indent="-171436">
                  <a:lnSpc>
                    <a:spcPct val="15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ko-KR" altLang="en-US" sz="1200" dirty="0">
                    <a:latin typeface="+mn-ea"/>
                  </a:rPr>
                  <a:t>내부통제기준 윤리강령</a:t>
                </a:r>
              </a:p>
            </p:txBody>
          </p:sp>
          <p:cxnSp>
            <p:nvCxnSpPr>
              <p:cNvPr id="19" name="연결선: 꺾임 18">
                <a:extLst>
                  <a:ext uri="{FF2B5EF4-FFF2-40B4-BE49-F238E27FC236}">
                    <a16:creationId xmlns:a16="http://schemas.microsoft.com/office/drawing/2014/main" id="{21CB8199-5363-D221-F512-88982FCF879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rot="10800000" flipV="1">
                <a:off x="3909042" y="2355666"/>
                <a:ext cx="12087" cy="1468608"/>
              </a:xfrm>
              <a:prstGeom prst="bentConnector3">
                <a:avLst>
                  <a:gd name="adj1" fmla="val 1800000"/>
                </a:avLst>
              </a:prstGeom>
              <a:solidFill>
                <a:srgbClr val="707014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0" name="연결선: 꺾임 19">
                <a:extLst>
                  <a:ext uri="{FF2B5EF4-FFF2-40B4-BE49-F238E27FC236}">
                    <a16:creationId xmlns:a16="http://schemas.microsoft.com/office/drawing/2014/main" id="{69B1FBE8-615B-A006-EFDB-FB594F9C75B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028744" y="2355667"/>
                <a:ext cx="12087" cy="1468608"/>
              </a:xfrm>
              <a:prstGeom prst="bentConnector3">
                <a:avLst>
                  <a:gd name="adj1" fmla="val 1800000"/>
                </a:avLst>
              </a:prstGeom>
              <a:solidFill>
                <a:srgbClr val="707014"/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" name="직선 화살표 연결선 20">
                <a:extLst>
                  <a:ext uri="{FF2B5EF4-FFF2-40B4-BE49-F238E27FC236}">
                    <a16:creationId xmlns:a16="http://schemas.microsoft.com/office/drawing/2014/main" id="{A1E71A56-16A2-7C11-9A2F-3029C356BC37}"/>
                  </a:ext>
                </a:extLst>
              </p:cNvPr>
              <p:cNvCxnSpPr/>
              <p:nvPr/>
            </p:nvCxnSpPr>
            <p:spPr bwMode="auto">
              <a:xfrm>
                <a:off x="5411236" y="3189772"/>
                <a:ext cx="0" cy="385278"/>
              </a:xfrm>
              <a:prstGeom prst="straightConnector1">
                <a:avLst/>
              </a:prstGeom>
              <a:solidFill>
                <a:srgbClr val="707014"/>
              </a:solidFill>
              <a:ln w="63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2" name="직선 화살표 연결선 21">
                <a:extLst>
                  <a:ext uri="{FF2B5EF4-FFF2-40B4-BE49-F238E27FC236}">
                    <a16:creationId xmlns:a16="http://schemas.microsoft.com/office/drawing/2014/main" id="{79D869E4-5F10-F2D3-40F5-460026BF97AA}"/>
                  </a:ext>
                </a:extLst>
              </p:cNvPr>
              <p:cNvCxnSpPr/>
              <p:nvPr/>
            </p:nvCxnSpPr>
            <p:spPr bwMode="auto">
              <a:xfrm flipV="1">
                <a:off x="5616718" y="3189772"/>
                <a:ext cx="0" cy="385278"/>
              </a:xfrm>
              <a:prstGeom prst="straightConnector1">
                <a:avLst/>
              </a:prstGeom>
              <a:solidFill>
                <a:srgbClr val="707014"/>
              </a:solidFill>
              <a:ln w="635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2AB3529-E2E4-B9DD-6039-DE5F199D60FD}"/>
                  </a:ext>
                </a:extLst>
              </p:cNvPr>
              <p:cNvSpPr txBox="1"/>
              <p:nvPr/>
            </p:nvSpPr>
            <p:spPr>
              <a:xfrm>
                <a:off x="5618229" y="3286824"/>
                <a:ext cx="555886" cy="21595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o-KR" altLang="en-US" sz="1200" b="1" dirty="0">
                    <a:latin typeface="+mn-ea"/>
                  </a:rPr>
                  <a:t>사전보고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01CD9-24DB-0C01-169C-3F3BD6A6B1C9}"/>
                  </a:ext>
                </a:extLst>
              </p:cNvPr>
              <p:cNvSpPr txBox="1"/>
              <p:nvPr/>
            </p:nvSpPr>
            <p:spPr>
              <a:xfrm>
                <a:off x="4239515" y="3286824"/>
                <a:ext cx="816457" cy="21595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o-KR" altLang="en-US" sz="1200" b="1" dirty="0">
                    <a:latin typeface="+mn-ea"/>
                  </a:rPr>
                  <a:t>사전검토</a:t>
                </a:r>
                <a:r>
                  <a:rPr lang="en-US" altLang="ko-KR" sz="1200" b="1" dirty="0">
                    <a:latin typeface="+mn-ea"/>
                  </a:rPr>
                  <a:t>/</a:t>
                </a:r>
                <a:r>
                  <a:rPr lang="ko-KR" altLang="en-US" sz="1200" b="1" dirty="0">
                    <a:latin typeface="+mn-ea"/>
                  </a:rPr>
                  <a:t>감독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82BFA1-2660-0E2E-228B-0AE4CFE15534}"/>
                  </a:ext>
                </a:extLst>
              </p:cNvPr>
              <p:cNvSpPr txBox="1"/>
              <p:nvPr/>
            </p:nvSpPr>
            <p:spPr>
              <a:xfrm rot="5400000">
                <a:off x="6935284" y="2990974"/>
                <a:ext cx="1026288" cy="19242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o-KR" altLang="en-US" sz="1200" b="1" dirty="0">
                    <a:latin typeface="+mn-ea"/>
                  </a:rPr>
                  <a:t>내부임직원 교육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466B1A-C7F7-DC56-0C7B-A069C3E9A6C0}"/>
                  </a:ext>
                </a:extLst>
              </p:cNvPr>
              <p:cNvSpPr txBox="1"/>
              <p:nvPr/>
            </p:nvSpPr>
            <p:spPr>
              <a:xfrm>
                <a:off x="2751635" y="2889175"/>
                <a:ext cx="1021591" cy="360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ko-KR" altLang="en-US" sz="1200" b="1" dirty="0">
                    <a:latin typeface="+mn-ea"/>
                  </a:rPr>
                  <a:t>위반사항</a:t>
                </a:r>
                <a:r>
                  <a:rPr lang="en-US" altLang="ko-KR" sz="1200" b="1" dirty="0">
                    <a:latin typeface="+mn-ea"/>
                  </a:rPr>
                  <a:t> </a:t>
                </a:r>
              </a:p>
              <a:p>
                <a:pPr>
                  <a:defRPr/>
                </a:pPr>
                <a:r>
                  <a:rPr lang="ko-KR" altLang="en-US" sz="1200" b="1" dirty="0">
                    <a:latin typeface="+mn-ea"/>
                  </a:rPr>
                  <a:t>시정요구 및 조치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598A71-3688-9E5C-D066-C67679A80B3C}"/>
                </a:ext>
              </a:extLst>
            </p:cNvPr>
            <p:cNvSpPr txBox="1"/>
            <p:nvPr/>
          </p:nvSpPr>
          <p:spPr>
            <a:xfrm>
              <a:off x="505292" y="1276755"/>
              <a:ext cx="498833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ko-KR" altLang="en-US" sz="1300" b="1" dirty="0">
                  <a:latin typeface="+mn-ea"/>
                </a:rPr>
                <a:t>컴플라이언스</a:t>
              </a:r>
              <a:r>
                <a:rPr lang="en-US" altLang="ko-KR" sz="1300" b="1" dirty="0">
                  <a:latin typeface="+mn-ea"/>
                </a:rPr>
                <a:t> </a:t>
              </a:r>
              <a:r>
                <a:rPr lang="ko-KR" altLang="en-US" sz="1300" b="1" dirty="0">
                  <a:latin typeface="+mn-ea"/>
                </a:rPr>
                <a:t>체계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2690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4182013-ABB8-2741-4CA5-41DAD85A1981}"/>
              </a:ext>
            </a:extLst>
          </p:cNvPr>
          <p:cNvSpPr/>
          <p:nvPr/>
        </p:nvSpPr>
        <p:spPr>
          <a:xfrm>
            <a:off x="0" y="693738"/>
            <a:ext cx="9906000" cy="42021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400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" name="그림 3" descr="텍스트, 스크린샷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892DACF4-0256-38B5-6F1B-62455749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013325"/>
            <a:ext cx="172878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텍스트 개체 틀 5">
            <a:extLst>
              <a:ext uri="{FF2B5EF4-FFF2-40B4-BE49-F238E27FC236}">
                <a16:creationId xmlns:a16="http://schemas.microsoft.com/office/drawing/2014/main" id="{07ED381E-4067-E53C-2961-2C8390E61EAD}"/>
              </a:ext>
            </a:extLst>
          </p:cNvPr>
          <p:cNvSpPr txBox="1">
            <a:spLocks/>
          </p:cNvSpPr>
          <p:nvPr/>
        </p:nvSpPr>
        <p:spPr bwMode="auto">
          <a:xfrm>
            <a:off x="631825" y="1268413"/>
            <a:ext cx="4826000" cy="660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ko-K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Ⅱ. </a:t>
            </a:r>
            <a:r>
              <a:rPr lang="ko-KR" alt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주요실적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8956C82-5CBA-570F-C113-FF1E46BF0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34490"/>
              </p:ext>
            </p:extLst>
          </p:nvPr>
        </p:nvGraphicFramePr>
        <p:xfrm>
          <a:off x="1447800" y="2107364"/>
          <a:ext cx="6604000" cy="29958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5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83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펀드운용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금융주선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1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</a:t>
                      </a: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부동산투자</a:t>
                      </a:r>
                      <a:endParaRPr lang="en-US" altLang="ko-KR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1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atinLnBrk="1"/>
                      <a:r>
                        <a:rPr lang="ko-KR" alt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부동산 개발사업</a:t>
                      </a:r>
                      <a:r>
                        <a:rPr lang="en-US" altLang="ko-KR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(SPC) </a:t>
                      </a:r>
                      <a:r>
                        <a:rPr lang="ko-KR" alt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자문 및 컨설팅</a:t>
                      </a: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1291691"/>
                  </a:ext>
                </a:extLst>
              </a:tr>
              <a:tr h="73811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05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민간사업자공모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399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AE8CC0F-3BEC-5F28-8E7A-4E1B20422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77" y="141638"/>
            <a:ext cx="6697603" cy="46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800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25264F0E-E0C3-73C0-A1AD-B09D621460A3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5A93B9C6-A3A1-FFAE-5B36-D5FC10CB771B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0EF1005-13A1-7424-4DBE-1F99679BE323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A82FDA8F-A9CC-C106-C76C-95201BCF8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E8CC0F-3BEC-5F28-8E7A-4E1B20422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펀드운용 </a:t>
              </a:r>
            </a:p>
          </p:txBody>
        </p:sp>
      </p:grpSp>
      <p:graphicFrame>
        <p:nvGraphicFramePr>
          <p:cNvPr id="21" name="표 20">
            <a:extLst>
              <a:ext uri="{FF2B5EF4-FFF2-40B4-BE49-F238E27FC236}">
                <a16:creationId xmlns:a16="http://schemas.microsoft.com/office/drawing/2014/main" id="{0D80CDA9-883D-A49A-808A-20C32D154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538189"/>
              </p:ext>
            </p:extLst>
          </p:nvPr>
        </p:nvGraphicFramePr>
        <p:xfrm>
          <a:off x="397572" y="2435993"/>
          <a:ext cx="9218613" cy="297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6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92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985"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kern="1200" baseline="0" dirty="0" err="1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펀드명</a:t>
                      </a:r>
                      <a:endParaRPr lang="zh-CN" altLang="en-US" sz="1200" b="1" kern="1200" baseline="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91102" marR="91102" marT="45551" marB="4555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kern="1200" baseline="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설정일</a:t>
                      </a:r>
                      <a:endParaRPr lang="zh-CN" altLang="en-US" sz="1200" b="1" kern="1200" baseline="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91102" marR="91102" marT="45551" marB="455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kern="1200" baseline="0" dirty="0" err="1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설정액</a:t>
                      </a:r>
                      <a:endParaRPr lang="zh-CN" altLang="en-US" sz="1200" b="1" kern="1200" baseline="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91102" marR="91102" marT="45551" marB="455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kern="1200" baseline="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규모</a:t>
                      </a:r>
                      <a:endParaRPr lang="en-US" altLang="ko-KR" sz="1200" b="1" kern="1200" baseline="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ctr" defTabSz="914400" rtl="0" eaLnBrk="1" latinLnBrk="1" hangingPunct="1"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kern="1200" baseline="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ko-KR" altLang="en-US" sz="1200" b="1" kern="1200" baseline="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순자산총액</a:t>
                      </a:r>
                      <a:r>
                        <a:rPr lang="en-US" altLang="ko-KR" sz="1200" b="1" kern="1200" baseline="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zh-CN" altLang="en-US" sz="1200" b="1" kern="1200" baseline="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91102" marR="91102" marT="45551" marB="4555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kern="1200" baseline="0" dirty="0" err="1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판매사</a:t>
                      </a:r>
                      <a:r>
                        <a:rPr lang="en-US" altLang="ko-KR" sz="1200" b="1" kern="1200" baseline="0" dirty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lang="ko-KR" altLang="en-US" sz="1200" b="1" kern="1200" baseline="0" dirty="0" err="1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Times New Roman" pitchFamily="18" charset="0"/>
                        </a:rPr>
                        <a:t>수탁사</a:t>
                      </a:r>
                      <a:endParaRPr lang="zh-CN" altLang="en-US" sz="1200" b="1" kern="1200" baseline="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91102" marR="91102" marT="45551" marB="45551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11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엘에프 공모주 재간접형 일반사모투자신탁 제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0033" marR="90033" marT="45017" marB="450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2095" algn="l"/>
                        </a:tabLst>
                        <a:defRPr/>
                      </a:pPr>
                      <a:r>
                        <a:rPr lang="en-US" altLang="ko-KR" sz="1200" kern="1200" spc="-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</a:rPr>
                        <a:t>2024.04.18</a:t>
                      </a:r>
                    </a:p>
                  </a:txBody>
                  <a:tcPr marL="90033" marR="90033" marT="45017" marB="45017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2095" algn="l"/>
                        </a:tabLst>
                        <a:defRPr/>
                      </a:pPr>
                      <a:r>
                        <a:rPr lang="en-US" altLang="ko-KR" sz="1200" kern="1200" spc="-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</a:rPr>
                        <a:t>185</a:t>
                      </a:r>
                      <a:r>
                        <a:rPr lang="ko-KR" altLang="en-US" sz="1200" kern="1200" spc="-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</a:rPr>
                        <a:t>억원</a:t>
                      </a:r>
                      <a:endParaRPr lang="en-US" altLang="ko-KR" sz="1200" kern="1200" spc="-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90033" marR="90033" marT="45017" marB="45017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937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FontTx/>
                        <a:buNone/>
                        <a:tabLst>
                          <a:tab pos="252095" algn="l"/>
                        </a:tabLst>
                      </a:pPr>
                      <a:r>
                        <a:rPr lang="en-US" altLang="ko-KR" sz="1200" spc="-5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</a:rPr>
                        <a:t>189</a:t>
                      </a:r>
                      <a:r>
                        <a:rPr lang="ko-KR" altLang="en-US" sz="1200" spc="-5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</a:rPr>
                        <a:t>억원</a:t>
                      </a:r>
                      <a:endParaRPr lang="en-US" altLang="ko-KR" sz="1200" spc="-5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90033" marR="90033" marT="45017" marB="45017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280" indent="0" algn="ctr">
                        <a:lnSpc>
                          <a:spcPct val="100000"/>
                        </a:lnSpc>
                        <a:spcBef>
                          <a:spcPts val="204"/>
                        </a:spcBef>
                        <a:buFontTx/>
                        <a:buNone/>
                        <a:tabLst>
                          <a:tab pos="264795" algn="l"/>
                        </a:tabLst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한양증권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ko-KR" altLang="en-US" sz="120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미래에셋증권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92075" marR="81280" indent="0" algn="ctr">
                        <a:lnSpc>
                          <a:spcPct val="100000"/>
                        </a:lnSpc>
                        <a:spcBef>
                          <a:spcPts val="204"/>
                        </a:spcBef>
                        <a:buFontTx/>
                        <a:buNone/>
                        <a:tabLst>
                          <a:tab pos="264795" algn="l"/>
                        </a:tabLs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(PBS)</a:t>
                      </a:r>
                    </a:p>
                  </a:txBody>
                  <a:tcPr marL="90033" marR="90033" marT="45017" marB="45017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11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엘에프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일반사모 부동산투자신탁 제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호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0033" marR="90033" marT="45017" marB="4501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2095" algn="l"/>
                        </a:tabLst>
                        <a:defRPr/>
                      </a:pPr>
                      <a:r>
                        <a:rPr lang="en-US" altLang="ko-KR" sz="1200" kern="1200" spc="-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</a:rPr>
                        <a:t>2022.07.28</a:t>
                      </a:r>
                    </a:p>
                  </a:txBody>
                  <a:tcPr marL="90033" marR="90033" marT="45017" marB="45017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52095" algn="l"/>
                        </a:tabLst>
                        <a:defRPr/>
                      </a:pPr>
                      <a:r>
                        <a:rPr lang="en-US" altLang="ko-KR" sz="1200" kern="1200" spc="-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</a:rPr>
                        <a:t>40</a:t>
                      </a:r>
                      <a:r>
                        <a:rPr lang="ko-KR" altLang="en-US" sz="1200" kern="1200" spc="-5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</a:rPr>
                        <a:t>억원</a:t>
                      </a:r>
                      <a:endParaRPr lang="en-US" altLang="ko-KR" sz="1200" kern="1200" spc="-5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90033" marR="90033" marT="45017" marB="45017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937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buFontTx/>
                        <a:buNone/>
                        <a:tabLst>
                          <a:tab pos="252095" algn="l"/>
                        </a:tabLst>
                      </a:pPr>
                      <a:r>
                        <a:rPr lang="en-US" altLang="ko-KR" sz="1200" spc="-5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</a:rPr>
                        <a:t>45</a:t>
                      </a:r>
                      <a:r>
                        <a:rPr lang="ko-KR" altLang="en-US" sz="1200" spc="-5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Calibri"/>
                        </a:rPr>
                        <a:t>억원</a:t>
                      </a:r>
                      <a:endParaRPr lang="en-US" altLang="ko-KR" sz="1200" spc="-5" baseline="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90033" marR="90033" marT="45017" marB="45017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1280" indent="0" algn="ctr">
                        <a:lnSpc>
                          <a:spcPct val="100000"/>
                        </a:lnSpc>
                        <a:spcBef>
                          <a:spcPts val="204"/>
                        </a:spcBef>
                        <a:buFontTx/>
                        <a:buNone/>
                        <a:tabLst>
                          <a:tab pos="264795" algn="l"/>
                        </a:tabLst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우리투자증권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/NH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투자증권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기업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0033" marR="90033" marT="45017" marB="45017" anchor="ctr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DCD6EC1-866E-FCD0-3589-B1FFF4E32F59}"/>
              </a:ext>
            </a:extLst>
          </p:cNvPr>
          <p:cNvSpPr txBox="1"/>
          <p:nvPr/>
        </p:nvSpPr>
        <p:spPr>
          <a:xfrm>
            <a:off x="8193364" y="2189772"/>
            <a:ext cx="1441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+mn-ea"/>
              </a:rPr>
              <a:t>(2025.06.30</a:t>
            </a:r>
            <a:r>
              <a:rPr lang="ko-KR" altLang="en-US" sz="1000" dirty="0">
                <a:latin typeface="+mn-ea"/>
              </a:rPr>
              <a:t> 기준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C67522FF-064D-AC1D-8223-51E890DC93B5}"/>
              </a:ext>
            </a:extLst>
          </p:cNvPr>
          <p:cNvSpPr txBox="1"/>
          <p:nvPr/>
        </p:nvSpPr>
        <p:spPr>
          <a:xfrm>
            <a:off x="2514601" y="1216474"/>
            <a:ext cx="44958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3600" i="1" dirty="0" err="1">
                <a:latin typeface="+mn-ea"/>
                <a:cs typeface="HY헤드라인M"/>
              </a:rPr>
              <a:t>펀드수탁고</a:t>
            </a:r>
            <a:r>
              <a:rPr lang="en-US" sz="3600" b="1" i="1" dirty="0">
                <a:latin typeface="+mn-ea"/>
                <a:cs typeface="HY헤드라인M"/>
              </a:rPr>
              <a:t> 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HY헤드라인M"/>
              </a:rPr>
              <a:t>234</a:t>
            </a:r>
            <a:r>
              <a:rPr lang="ko-KR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HY헤드라인M"/>
              </a:rPr>
              <a:t>억원</a:t>
            </a:r>
            <a:endParaRPr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00689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A3DE0-24F5-9806-E722-FDED51A7A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981B37F4-1BC7-8DE3-DCD5-93366334412E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E473781B-4BD9-6A44-6C76-D83799809FDB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E5664F4-68E3-ED14-46B1-3996A554305B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6E1520B8-1460-469C-FC03-95599B9EE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4F50B6-31BC-7459-C014-A5853F6E4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펀드운용 </a:t>
              </a:r>
            </a:p>
          </p:txBody>
        </p:sp>
      </p:grpSp>
      <p:sp>
        <p:nvSpPr>
          <p:cNvPr id="4" name="도넛 7">
            <a:extLst>
              <a:ext uri="{FF2B5EF4-FFF2-40B4-BE49-F238E27FC236}">
                <a16:creationId xmlns:a16="http://schemas.microsoft.com/office/drawing/2014/main" id="{C3793B53-07C3-EAF2-104C-BA4018868A04}"/>
              </a:ext>
            </a:extLst>
          </p:cNvPr>
          <p:cNvSpPr/>
          <p:nvPr/>
        </p:nvSpPr>
        <p:spPr>
          <a:xfrm>
            <a:off x="651811" y="1260959"/>
            <a:ext cx="163134" cy="162369"/>
          </a:xfrm>
          <a:prstGeom prst="donut">
            <a:avLst>
              <a:gd name="adj" fmla="val 24873"/>
            </a:avLst>
          </a:prstGeom>
          <a:solidFill>
            <a:srgbClr val="2A6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1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BFC0A5-4465-ED4D-6B73-785D5009AE30}"/>
              </a:ext>
            </a:extLst>
          </p:cNvPr>
          <p:cNvSpPr txBox="1"/>
          <p:nvPr/>
        </p:nvSpPr>
        <p:spPr>
          <a:xfrm>
            <a:off x="814945" y="1142089"/>
            <a:ext cx="515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+mn-ea"/>
              </a:rPr>
              <a:t>펀드 구조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36B27F-9E43-A1CB-D1E0-6037CC3A6E4A}"/>
              </a:ext>
            </a:extLst>
          </p:cNvPr>
          <p:cNvSpPr txBox="1"/>
          <p:nvPr/>
        </p:nvSpPr>
        <p:spPr>
          <a:xfrm>
            <a:off x="7192490" y="1435637"/>
            <a:ext cx="225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800" b="1" dirty="0">
                <a:solidFill>
                  <a:prstClr val="black"/>
                </a:solidFill>
                <a:latin typeface="+mn-ea"/>
              </a:rPr>
              <a:t>    </a:t>
            </a:r>
            <a:r>
              <a:rPr lang="ko-KR" altLang="en-US" sz="1800" b="1" dirty="0">
                <a:solidFill>
                  <a:prstClr val="black"/>
                </a:solidFill>
                <a:latin typeface="+mn-ea"/>
              </a:rPr>
              <a:t> </a:t>
            </a:r>
          </a:p>
        </p:txBody>
      </p:sp>
      <p:pic>
        <p:nvPicPr>
          <p:cNvPr id="51" name="그래픽 50" descr="고객 리뷰 단색으로 채워진">
            <a:extLst>
              <a:ext uri="{FF2B5EF4-FFF2-40B4-BE49-F238E27FC236}">
                <a16:creationId xmlns:a16="http://schemas.microsoft.com/office/drawing/2014/main" id="{BEAAE276-F2F3-DE41-838C-A4B71FB03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811" y="3079317"/>
            <a:ext cx="800069" cy="800069"/>
          </a:xfrm>
          <a:prstGeom prst="rect">
            <a:avLst/>
          </a:prstGeom>
        </p:spPr>
      </p:pic>
      <p:sp>
        <p:nvSpPr>
          <p:cNvPr id="54" name="화살표: 오른쪽 53">
            <a:extLst>
              <a:ext uri="{FF2B5EF4-FFF2-40B4-BE49-F238E27FC236}">
                <a16:creationId xmlns:a16="http://schemas.microsoft.com/office/drawing/2014/main" id="{A80FEE18-669B-D05B-909D-EBCC4CABBC08}"/>
              </a:ext>
            </a:extLst>
          </p:cNvPr>
          <p:cNvSpPr/>
          <p:nvPr/>
        </p:nvSpPr>
        <p:spPr>
          <a:xfrm>
            <a:off x="4127332" y="2596650"/>
            <a:ext cx="1066595" cy="1468075"/>
          </a:xfrm>
          <a:prstGeom prst="rightArrow">
            <a:avLst>
              <a:gd name="adj1" fmla="val 53804"/>
              <a:gd name="adj2" fmla="val 50000"/>
            </a:avLst>
          </a:prstGeom>
          <a:solidFill>
            <a:srgbClr val="44546A"/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3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AB5A160A-8156-6C0B-C48F-84738B3FC60A}"/>
              </a:ext>
            </a:extLst>
          </p:cNvPr>
          <p:cNvGrpSpPr/>
          <p:nvPr/>
        </p:nvGrpSpPr>
        <p:grpSpPr>
          <a:xfrm>
            <a:off x="1755121" y="1721076"/>
            <a:ext cx="1842684" cy="3308124"/>
            <a:chOff x="2252788" y="1847674"/>
            <a:chExt cx="1805252" cy="3671410"/>
          </a:xfrm>
        </p:grpSpPr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EBC784E4-B438-9B5A-C412-B538CEFCFE80}"/>
                </a:ext>
              </a:extLst>
            </p:cNvPr>
            <p:cNvCxnSpPr>
              <a:stCxn id="42" idx="0"/>
              <a:endCxn id="43" idx="0"/>
            </p:cNvCxnSpPr>
            <p:nvPr/>
          </p:nvCxnSpPr>
          <p:spPr>
            <a:xfrm flipH="1">
              <a:off x="3152788" y="1847674"/>
              <a:ext cx="5252" cy="31314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FCCC7C13-60D1-B6AC-C42B-D225BD38BDDF}"/>
                </a:ext>
              </a:extLst>
            </p:cNvPr>
            <p:cNvSpPr/>
            <p:nvPr/>
          </p:nvSpPr>
          <p:spPr bwMode="auto">
            <a:xfrm>
              <a:off x="2258040" y="1847674"/>
              <a:ext cx="1800000" cy="540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fontAlgn="base" latinLnBrk="0">
                <a:spcAft>
                  <a:spcPts val="1500"/>
                </a:spcAft>
                <a:buClr>
                  <a:schemeClr val="accent1">
                    <a:lumMod val="75000"/>
                  </a:schemeClr>
                </a:buClr>
              </a:pPr>
              <a:r>
                <a:rPr kumimoji="1" lang="ko-KR" altLang="en-US" sz="2000" b="1" dirty="0" err="1">
                  <a:solidFill>
                    <a:schemeClr val="bg1"/>
                  </a:solidFill>
                  <a:latin typeface="+mn-ea"/>
                  <a:cs typeface="Malgun Gothic Semilight" panose="020B0502040204020203" pitchFamily="34" charset="-127"/>
                </a:rPr>
                <a:t>신탁사</a:t>
              </a:r>
              <a:endParaRPr kumimoji="1" lang="ko-KR" altLang="en-US" sz="2000" b="1" dirty="0">
                <a:solidFill>
                  <a:schemeClr val="bg1"/>
                </a:solidFill>
                <a:latin typeface="+mn-ea"/>
                <a:cs typeface="Malgun Gothic Semilight" panose="020B0502040204020203" pitchFamily="34" charset="-127"/>
              </a:endParaRPr>
            </a:p>
          </p:txBody>
        </p:sp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15D79DC0-528F-399F-A399-AE24FD2DBFFE}"/>
                </a:ext>
              </a:extLst>
            </p:cNvPr>
            <p:cNvSpPr/>
            <p:nvPr/>
          </p:nvSpPr>
          <p:spPr bwMode="auto">
            <a:xfrm>
              <a:off x="2252788" y="4979084"/>
              <a:ext cx="1800000" cy="54000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 fontAlgn="base" latinLnBrk="0">
                <a:spcAft>
                  <a:spcPts val="1500"/>
                </a:spcAft>
                <a:buClr>
                  <a:schemeClr val="accent1">
                    <a:lumMod val="75000"/>
                  </a:schemeClr>
                </a:buClr>
              </a:pPr>
              <a:r>
                <a:rPr kumimoji="1" lang="ko-KR" altLang="en-US" sz="1800" b="1" dirty="0">
                  <a:solidFill>
                    <a:schemeClr val="bg1"/>
                  </a:solidFill>
                  <a:latin typeface="+mn-ea"/>
                  <a:cs typeface="Malgun Gothic Semilight" panose="020B0502040204020203" pitchFamily="34" charset="-127"/>
                </a:rPr>
                <a:t>자산운용사</a:t>
              </a:r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ACD83EB8-2204-AF69-9675-53D6763D2D45}"/>
                </a:ext>
              </a:extLst>
            </p:cNvPr>
            <p:cNvSpPr/>
            <p:nvPr/>
          </p:nvSpPr>
          <p:spPr>
            <a:xfrm>
              <a:off x="2252788" y="2819400"/>
              <a:ext cx="1800000" cy="1800000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dirty="0"/>
                <a:t>펀드</a:t>
              </a: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BC184D78-0FCD-8006-7854-A46C298C81DA}"/>
              </a:ext>
            </a:extLst>
          </p:cNvPr>
          <p:cNvGrpSpPr/>
          <p:nvPr/>
        </p:nvGrpSpPr>
        <p:grpSpPr>
          <a:xfrm>
            <a:off x="5441796" y="1978344"/>
            <a:ext cx="1980000" cy="2969136"/>
            <a:chOff x="8839834" y="1302221"/>
            <a:chExt cx="1980000" cy="2969136"/>
          </a:xfrm>
        </p:grpSpPr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2ECC837A-16D7-AD01-EFC7-DE1643ADB89F}"/>
                </a:ext>
              </a:extLst>
            </p:cNvPr>
            <p:cNvSpPr/>
            <p:nvPr/>
          </p:nvSpPr>
          <p:spPr>
            <a:xfrm>
              <a:off x="8839834" y="1302221"/>
              <a:ext cx="1980000" cy="64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수익증권</a:t>
              </a:r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107C9787-49AE-5E49-1D84-0724EF7F5536}"/>
                </a:ext>
              </a:extLst>
            </p:cNvPr>
            <p:cNvSpPr/>
            <p:nvPr/>
          </p:nvSpPr>
          <p:spPr>
            <a:xfrm>
              <a:off x="8839834" y="2068787"/>
              <a:ext cx="1980000" cy="64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지분증권</a:t>
              </a:r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b="1" dirty="0">
                  <a:solidFill>
                    <a:schemeClr val="tx1"/>
                  </a:solidFill>
                </a:rPr>
                <a:t>(</a:t>
              </a:r>
              <a:r>
                <a:rPr lang="ko-KR" altLang="en-US" b="1" dirty="0">
                  <a:solidFill>
                    <a:schemeClr val="tx1"/>
                  </a:solidFill>
                </a:rPr>
                <a:t>공모주</a:t>
              </a:r>
              <a:r>
                <a:rPr lang="en-US" altLang="ko-KR" b="1" dirty="0">
                  <a:solidFill>
                    <a:schemeClr val="tx1"/>
                  </a:solidFill>
                </a:rPr>
                <a:t>)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8549D5FB-A6FE-4086-E736-FAC0D28DBA21}"/>
                </a:ext>
              </a:extLst>
            </p:cNvPr>
            <p:cNvSpPr/>
            <p:nvPr/>
          </p:nvSpPr>
          <p:spPr>
            <a:xfrm>
              <a:off x="8839834" y="2855167"/>
              <a:ext cx="1980000" cy="64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채무증권</a:t>
              </a:r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(AA-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이상 채권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, </a:t>
              </a:r>
              <a:r>
                <a:rPr lang="ko-KR" altLang="en-US" sz="1200" b="1" dirty="0" err="1">
                  <a:solidFill>
                    <a:schemeClr val="tx1"/>
                  </a:solidFill>
                </a:rPr>
                <a:t>전단채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 등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1C04D0EB-3F41-D273-7D28-E4D4062B9AE3}"/>
                </a:ext>
              </a:extLst>
            </p:cNvPr>
            <p:cNvSpPr/>
            <p:nvPr/>
          </p:nvSpPr>
          <p:spPr>
            <a:xfrm>
              <a:off x="8839834" y="3623357"/>
              <a:ext cx="1980000" cy="64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단기상품</a:t>
              </a:r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(MMF, RP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등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58C74EE2-299C-28D6-F7E4-BBBDCAB6FDFA}"/>
              </a:ext>
            </a:extLst>
          </p:cNvPr>
          <p:cNvGrpSpPr/>
          <p:nvPr/>
        </p:nvGrpSpPr>
        <p:grpSpPr>
          <a:xfrm>
            <a:off x="7639222" y="1960444"/>
            <a:ext cx="1980000" cy="1415371"/>
            <a:chOff x="11093737" y="1296303"/>
            <a:chExt cx="1980000" cy="1415371"/>
          </a:xfrm>
        </p:grpSpPr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06AA7B9A-3741-692B-9B32-008A8DB5DCC4}"/>
                </a:ext>
              </a:extLst>
            </p:cNvPr>
            <p:cNvSpPr/>
            <p:nvPr/>
          </p:nvSpPr>
          <p:spPr>
            <a:xfrm>
              <a:off x="11093737" y="1296303"/>
              <a:ext cx="1980000" cy="64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수익증권</a:t>
              </a:r>
            </a:p>
          </p:txBody>
        </p:sp>
        <p:sp>
          <p:nvSpPr>
            <p:cNvPr id="73" name="직사각형 72">
              <a:extLst>
                <a:ext uri="{FF2B5EF4-FFF2-40B4-BE49-F238E27FC236}">
                  <a16:creationId xmlns:a16="http://schemas.microsoft.com/office/drawing/2014/main" id="{34477696-11BA-8C5A-2911-401E6AD2F171}"/>
                </a:ext>
              </a:extLst>
            </p:cNvPr>
            <p:cNvSpPr/>
            <p:nvPr/>
          </p:nvSpPr>
          <p:spPr>
            <a:xfrm>
              <a:off x="11093737" y="2063674"/>
              <a:ext cx="1980000" cy="64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>
                  <a:solidFill>
                    <a:schemeClr val="tx1"/>
                  </a:solidFill>
                </a:rPr>
                <a:t>단기상품</a:t>
              </a:r>
              <a:endParaRPr lang="en-US" altLang="ko-KR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(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현금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,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예금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등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)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9B61E5F6-8C3E-48CE-EA7A-A432662FBB53}"/>
              </a:ext>
            </a:extLst>
          </p:cNvPr>
          <p:cNvSpPr txBox="1"/>
          <p:nvPr/>
        </p:nvSpPr>
        <p:spPr>
          <a:xfrm>
            <a:off x="7551980" y="1032065"/>
            <a:ext cx="2205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1" dirty="0" err="1"/>
              <a:t>엘에프일반사모부동산투자신탁제</a:t>
            </a:r>
            <a:r>
              <a:rPr lang="en-US" altLang="ko-KR" b="1" dirty="0"/>
              <a:t>1</a:t>
            </a:r>
            <a:r>
              <a:rPr lang="ko-KR" altLang="en-US" b="1" dirty="0"/>
              <a:t>호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E215B41-0527-CC11-6C70-08E430191158}"/>
              </a:ext>
            </a:extLst>
          </p:cNvPr>
          <p:cNvSpPr txBox="1"/>
          <p:nvPr/>
        </p:nvSpPr>
        <p:spPr>
          <a:xfrm>
            <a:off x="3998412" y="3173448"/>
            <a:ext cx="119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dirty="0">
                <a:solidFill>
                  <a:schemeClr val="bg1"/>
                </a:solidFill>
                <a:latin typeface="+mn-ea"/>
              </a:rPr>
              <a:t>투자대상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9575ED-01AF-82E4-5146-66A3BBAE14F5}"/>
              </a:ext>
            </a:extLst>
          </p:cNvPr>
          <p:cNvSpPr txBox="1"/>
          <p:nvPr/>
        </p:nvSpPr>
        <p:spPr>
          <a:xfrm>
            <a:off x="5367164" y="1055014"/>
            <a:ext cx="220552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1" dirty="0"/>
              <a:t>엘에프 공모주 재간접형 일반사모투자신탁 제</a:t>
            </a:r>
            <a:r>
              <a:rPr lang="en-US" altLang="ko-KR" b="1" dirty="0"/>
              <a:t>7</a:t>
            </a:r>
            <a:r>
              <a:rPr lang="ko-KR" altLang="en-US" b="1" dirty="0"/>
              <a:t>호</a:t>
            </a: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BC7BD246-A316-1001-975D-2A223FCCAFF9}"/>
              </a:ext>
            </a:extLst>
          </p:cNvPr>
          <p:cNvSpPr/>
          <p:nvPr/>
        </p:nvSpPr>
        <p:spPr>
          <a:xfrm>
            <a:off x="5300629" y="5056094"/>
            <a:ext cx="2272058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수익증권에 </a:t>
            </a:r>
            <a:r>
              <a:rPr lang="ko-KR" altLang="en-US" sz="1200" dirty="0" err="1">
                <a:solidFill>
                  <a:schemeClr val="tx1"/>
                </a:solidFill>
                <a:latin typeface="+mn-ea"/>
              </a:rPr>
              <a:t>재간접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 투자하여 안정성 및 수익을 극대화</a:t>
            </a:r>
            <a:endParaRPr lang="en-US" altLang="ko-KR" sz="1200" dirty="0">
              <a:solidFill>
                <a:schemeClr val="tx1"/>
              </a:solidFill>
              <a:latin typeface="+mn-ea"/>
            </a:endParaRPr>
          </a:p>
          <a:p>
            <a:endParaRPr lang="ko-KR" altLang="en-US" sz="1200" dirty="0">
              <a:solidFill>
                <a:schemeClr val="tx1"/>
              </a:solidFill>
              <a:latin typeface="+mn-ea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유휴자금을 공모주</a:t>
            </a:r>
            <a:r>
              <a:rPr lang="en-US" altLang="ko-KR" sz="12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+mn-ea"/>
              </a:rPr>
              <a:t>채무증권 및 단기상품 등에 투자를 통해 수익성 제고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1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D6E71-903C-BD38-9976-7898B79BC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8D18AFDF-B041-B238-708B-B87D72D9DE55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37E88030-B344-C05F-029E-BD84306C0652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CAF97C8-B6A0-115D-87C6-D283B1FC3359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32EB3529-8D4C-1D11-BA8D-A74DDA7CBE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467725-B815-3D95-7417-D01B51AF7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펀드운용 </a:t>
              </a:r>
            </a:p>
          </p:txBody>
        </p:sp>
      </p:grpSp>
      <p:sp>
        <p:nvSpPr>
          <p:cNvPr id="4" name="도넛 7">
            <a:extLst>
              <a:ext uri="{FF2B5EF4-FFF2-40B4-BE49-F238E27FC236}">
                <a16:creationId xmlns:a16="http://schemas.microsoft.com/office/drawing/2014/main" id="{0D93ED50-146E-AFBD-52C8-47E6E10BD42E}"/>
              </a:ext>
            </a:extLst>
          </p:cNvPr>
          <p:cNvSpPr/>
          <p:nvPr/>
        </p:nvSpPr>
        <p:spPr>
          <a:xfrm>
            <a:off x="651811" y="1260959"/>
            <a:ext cx="163134" cy="162369"/>
          </a:xfrm>
          <a:prstGeom prst="donut">
            <a:avLst>
              <a:gd name="adj" fmla="val 24873"/>
            </a:avLst>
          </a:prstGeom>
          <a:solidFill>
            <a:srgbClr val="2A6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1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C0414-36CD-5873-E762-D4923290CB3C}"/>
              </a:ext>
            </a:extLst>
          </p:cNvPr>
          <p:cNvSpPr txBox="1"/>
          <p:nvPr/>
        </p:nvSpPr>
        <p:spPr>
          <a:xfrm>
            <a:off x="814945" y="1142089"/>
            <a:ext cx="6195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+mn-ea"/>
              </a:rPr>
              <a:t>엘에프 공모주 재간접형 일반사모투자신탁 제</a:t>
            </a:r>
            <a:r>
              <a:rPr lang="en-US" altLang="ko-KR" sz="2000" b="1" dirty="0">
                <a:latin typeface="+mn-ea"/>
              </a:rPr>
              <a:t>7</a:t>
            </a:r>
            <a:r>
              <a:rPr lang="ko-KR" altLang="en-US" sz="2000" b="1" dirty="0">
                <a:latin typeface="+mn-ea"/>
              </a:rPr>
              <a:t>호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583AC7-F382-4D41-1E5C-A3EC8BD0B04C}"/>
              </a:ext>
            </a:extLst>
          </p:cNvPr>
          <p:cNvSpPr txBox="1"/>
          <p:nvPr/>
        </p:nvSpPr>
        <p:spPr>
          <a:xfrm>
            <a:off x="3998412" y="3173448"/>
            <a:ext cx="119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dirty="0">
                <a:solidFill>
                  <a:schemeClr val="bg1"/>
                </a:solidFill>
                <a:latin typeface="+mn-ea"/>
              </a:rPr>
              <a:t>투자대상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35587F-ADE1-520C-2959-8048B044DA0C}"/>
              </a:ext>
            </a:extLst>
          </p:cNvPr>
          <p:cNvSpPr txBox="1"/>
          <p:nvPr/>
        </p:nvSpPr>
        <p:spPr>
          <a:xfrm>
            <a:off x="832874" y="1684614"/>
            <a:ext cx="8234926" cy="4202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dirty="0" err="1"/>
              <a:t>Point</a:t>
            </a:r>
            <a:r>
              <a:rPr lang="ko-KR" altLang="en-US" dirty="0"/>
              <a:t> </a:t>
            </a:r>
            <a:r>
              <a:rPr lang="ko-KR" altLang="en-US" dirty="0" err="1"/>
              <a:t>Ⅰ</a:t>
            </a:r>
            <a:r>
              <a:rPr lang="ko-KR" altLang="en-US" dirty="0"/>
              <a:t> : </a:t>
            </a:r>
            <a:r>
              <a:rPr lang="ko-KR" altLang="en-US" dirty="0" err="1"/>
              <a:t>재간접</a:t>
            </a:r>
            <a:r>
              <a:rPr lang="ko-KR" altLang="en-US" dirty="0"/>
              <a:t> 효과</a:t>
            </a:r>
          </a:p>
          <a:p>
            <a:pPr marL="268288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 err="1"/>
              <a:t>재간접</a:t>
            </a:r>
            <a:r>
              <a:rPr lang="ko-KR" altLang="en-US" dirty="0"/>
              <a:t> 분산투자를 통한 리스크 </a:t>
            </a:r>
            <a:r>
              <a:rPr lang="ko-KR" altLang="en-US" dirty="0" err="1"/>
              <a:t>헷징</a:t>
            </a:r>
            <a:r>
              <a:rPr lang="ko-KR" altLang="en-US" dirty="0"/>
              <a:t> 기대</a:t>
            </a:r>
          </a:p>
          <a:p>
            <a:pPr marL="268288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IPO 직접참여 외 </a:t>
            </a:r>
            <a:r>
              <a:rPr lang="ko-KR" altLang="en-US" dirty="0" err="1"/>
              <a:t>재간접</a:t>
            </a:r>
            <a:r>
              <a:rPr lang="ko-KR" altLang="en-US" dirty="0"/>
              <a:t> 투자를 통한 수익률 증대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dirty="0" err="1"/>
              <a:t>Point</a:t>
            </a:r>
            <a:r>
              <a:rPr lang="ko-KR" altLang="en-US" dirty="0"/>
              <a:t> </a:t>
            </a:r>
            <a:r>
              <a:rPr lang="ko-KR" altLang="en-US" dirty="0" err="1"/>
              <a:t>Ⅱ</a:t>
            </a:r>
            <a:r>
              <a:rPr lang="ko-KR" altLang="en-US" dirty="0"/>
              <a:t> :  채권투자를 통한 안정성 확보</a:t>
            </a:r>
          </a:p>
          <a:p>
            <a:pPr marL="363538" indent="-95250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AA-이상 신용평가등급 채권(A1이상 등급의 기업어음, </a:t>
            </a:r>
            <a:r>
              <a:rPr lang="ko-KR" altLang="en-US" dirty="0" err="1"/>
              <a:t>전단채</a:t>
            </a:r>
            <a:r>
              <a:rPr lang="ko-KR" altLang="en-US" dirty="0"/>
              <a:t> 포함)에 투자하여 안정적인 </a:t>
            </a:r>
            <a:r>
              <a:rPr lang="ko-KR" altLang="en-US" dirty="0" err="1"/>
              <a:t>Coupon</a:t>
            </a:r>
            <a:r>
              <a:rPr lang="ko-KR" altLang="en-US" dirty="0"/>
              <a:t> 이익 기대 </a:t>
            </a:r>
          </a:p>
          <a:p>
            <a:pPr>
              <a:lnSpc>
                <a:spcPct val="150000"/>
              </a:lnSpc>
            </a:pPr>
            <a:endParaRPr lang="ko-KR" alt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dirty="0" err="1"/>
              <a:t>Point</a:t>
            </a:r>
            <a:r>
              <a:rPr lang="ko-KR" altLang="en-US" dirty="0"/>
              <a:t> </a:t>
            </a:r>
            <a:r>
              <a:rPr lang="ko-KR" altLang="en-US" dirty="0" err="1"/>
              <a:t>Ⅲ</a:t>
            </a:r>
            <a:r>
              <a:rPr lang="ko-KR" altLang="en-US" dirty="0"/>
              <a:t> : 단기 상품 및 공모주 투자를 통한 수익률 제고  </a:t>
            </a:r>
          </a:p>
          <a:p>
            <a:pPr marL="268288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유휴자금을 단기상품(MMF, RP) 및 공모주 투자를 통해 수익률 제고</a:t>
            </a:r>
          </a:p>
        </p:txBody>
      </p:sp>
    </p:spTree>
    <p:extLst>
      <p:ext uri="{BB962C8B-B14F-4D97-AF65-F5344CB8AC3E}">
        <p14:creationId xmlns:p14="http://schemas.microsoft.com/office/powerpoint/2010/main" val="3891789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43D44-F2FA-C726-F0B8-5F07D7C0A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480905DC-03D5-B3FE-8247-F411EE8EDDD3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CD29D29A-C92E-8E35-B012-86B983D30FF4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EAE1AFEF-A17C-4851-034A-6B46F65FB079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196C4AFD-987B-D96C-190D-D247D48C1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EAD0D4-BB8B-BCC0-583F-FF43DB24E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펀드운용 </a:t>
              </a:r>
            </a:p>
          </p:txBody>
        </p:sp>
      </p:grpSp>
      <p:sp>
        <p:nvSpPr>
          <p:cNvPr id="4" name="도넛 7">
            <a:extLst>
              <a:ext uri="{FF2B5EF4-FFF2-40B4-BE49-F238E27FC236}">
                <a16:creationId xmlns:a16="http://schemas.microsoft.com/office/drawing/2014/main" id="{B281B2C1-7AFC-BCDA-8000-D3E318B2D5CA}"/>
              </a:ext>
            </a:extLst>
          </p:cNvPr>
          <p:cNvSpPr/>
          <p:nvPr/>
        </p:nvSpPr>
        <p:spPr>
          <a:xfrm>
            <a:off x="651811" y="1260959"/>
            <a:ext cx="163134" cy="162369"/>
          </a:xfrm>
          <a:prstGeom prst="donut">
            <a:avLst>
              <a:gd name="adj" fmla="val 24873"/>
            </a:avLst>
          </a:prstGeom>
          <a:solidFill>
            <a:srgbClr val="2A6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1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6DC0BA-E09D-5EB5-1A52-C207582C9277}"/>
              </a:ext>
            </a:extLst>
          </p:cNvPr>
          <p:cNvSpPr txBox="1"/>
          <p:nvPr/>
        </p:nvSpPr>
        <p:spPr>
          <a:xfrm>
            <a:off x="814945" y="1142089"/>
            <a:ext cx="6195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>
                <a:latin typeface="+mn-ea"/>
              </a:rPr>
              <a:t>FoF</a:t>
            </a:r>
            <a:r>
              <a:rPr lang="en-US" altLang="ko-KR" sz="2000" b="1" dirty="0">
                <a:latin typeface="+mn-ea"/>
              </a:rPr>
              <a:t> </a:t>
            </a:r>
            <a:r>
              <a:rPr lang="ko-KR" altLang="en-US" sz="2000" b="1" dirty="0">
                <a:latin typeface="+mn-ea"/>
              </a:rPr>
              <a:t>투자전략 </a:t>
            </a:r>
            <a:r>
              <a:rPr lang="en-US" altLang="ko-KR" sz="2000" b="1" dirty="0">
                <a:latin typeface="+mn-ea"/>
              </a:rPr>
              <a:t>&amp; </a:t>
            </a:r>
            <a:r>
              <a:rPr lang="ko-KR" altLang="en-US" sz="2000" b="1" dirty="0">
                <a:latin typeface="+mn-ea"/>
              </a:rPr>
              <a:t>투자대상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FD90B49-1865-B166-D2CF-B3FDFC9BA6D3}"/>
              </a:ext>
            </a:extLst>
          </p:cNvPr>
          <p:cNvSpPr txBox="1"/>
          <p:nvPr/>
        </p:nvSpPr>
        <p:spPr>
          <a:xfrm>
            <a:off x="3998412" y="3173448"/>
            <a:ext cx="119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dirty="0">
                <a:solidFill>
                  <a:schemeClr val="bg1"/>
                </a:solidFill>
                <a:latin typeface="+mn-ea"/>
              </a:rPr>
              <a:t>투자대상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7C1C3FD7-E685-F807-7D3D-6A667FF91292}"/>
              </a:ext>
            </a:extLst>
          </p:cNvPr>
          <p:cNvGrpSpPr/>
          <p:nvPr/>
        </p:nvGrpSpPr>
        <p:grpSpPr>
          <a:xfrm>
            <a:off x="1676400" y="1856653"/>
            <a:ext cx="7958137" cy="2715347"/>
            <a:chOff x="2016965" y="1856651"/>
            <a:chExt cx="7200024" cy="2325207"/>
          </a:xfrm>
        </p:grpSpPr>
        <p:sp>
          <p:nvSpPr>
            <p:cNvPr id="13" name="화살표: 갈매기형 수장 12">
              <a:extLst>
                <a:ext uri="{FF2B5EF4-FFF2-40B4-BE49-F238E27FC236}">
                  <a16:creationId xmlns:a16="http://schemas.microsoft.com/office/drawing/2014/main" id="{08981F04-02A1-B5CA-1109-0E299A2D6421}"/>
                </a:ext>
              </a:extLst>
            </p:cNvPr>
            <p:cNvSpPr/>
            <p:nvPr/>
          </p:nvSpPr>
          <p:spPr bwMode="auto">
            <a:xfrm>
              <a:off x="2033610" y="1912122"/>
              <a:ext cx="1344175" cy="670676"/>
            </a:xfrm>
            <a:prstGeom prst="chevron">
              <a:avLst>
                <a:gd name="adj" fmla="val 3333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23"/>
              <a:r>
                <a:rPr lang="en-US" altLang="ko-KR" sz="1400" b="1" dirty="0">
                  <a:solidFill>
                    <a:schemeClr val="bg1"/>
                  </a:solidFill>
                  <a:latin typeface="+mn-ea"/>
                </a:rPr>
                <a:t>1. F U N D </a:t>
              </a:r>
            </a:p>
            <a:p>
              <a:pPr algn="ctr" defTabSz="914323"/>
              <a:r>
                <a:rPr lang="ko-KR" altLang="en-US" sz="1400" b="1" dirty="0">
                  <a:solidFill>
                    <a:schemeClr val="bg1"/>
                  </a:solidFill>
                  <a:latin typeface="+mn-ea"/>
                </a:rPr>
                <a:t>발굴</a:t>
              </a:r>
            </a:p>
          </p:txBody>
        </p:sp>
        <p:sp>
          <p:nvSpPr>
            <p:cNvPr id="14" name="화살표: 갈매기형 수장 13">
              <a:extLst>
                <a:ext uri="{FF2B5EF4-FFF2-40B4-BE49-F238E27FC236}">
                  <a16:creationId xmlns:a16="http://schemas.microsoft.com/office/drawing/2014/main" id="{73C178FC-8B13-4CD3-21E1-D48C08BF0135}"/>
                </a:ext>
              </a:extLst>
            </p:cNvPr>
            <p:cNvSpPr/>
            <p:nvPr/>
          </p:nvSpPr>
          <p:spPr bwMode="auto">
            <a:xfrm>
              <a:off x="2016965" y="2729188"/>
              <a:ext cx="1344174" cy="646331"/>
            </a:xfrm>
            <a:prstGeom prst="chevron">
              <a:avLst>
                <a:gd name="adj" fmla="val 3333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23"/>
              <a:r>
                <a:rPr lang="en-US" altLang="ko-KR" sz="1400" b="1" dirty="0">
                  <a:solidFill>
                    <a:schemeClr val="bg1"/>
                  </a:solidFill>
                  <a:latin typeface="+mn-ea"/>
                </a:rPr>
                <a:t>2. </a:t>
              </a:r>
              <a:r>
                <a:rPr lang="ko-KR" altLang="en-US" sz="1400" b="1" dirty="0">
                  <a:solidFill>
                    <a:schemeClr val="bg1"/>
                  </a:solidFill>
                  <a:latin typeface="+mn-ea"/>
                </a:rPr>
                <a:t>투자심의</a:t>
              </a:r>
            </a:p>
          </p:txBody>
        </p:sp>
        <p:sp>
          <p:nvSpPr>
            <p:cNvPr id="15" name="화살표: 갈매기형 수장 14">
              <a:extLst>
                <a:ext uri="{FF2B5EF4-FFF2-40B4-BE49-F238E27FC236}">
                  <a16:creationId xmlns:a16="http://schemas.microsoft.com/office/drawing/2014/main" id="{52EF9BE4-1DDF-3FE8-6AC8-A5E751E87AB8}"/>
                </a:ext>
              </a:extLst>
            </p:cNvPr>
            <p:cNvSpPr/>
            <p:nvPr/>
          </p:nvSpPr>
          <p:spPr bwMode="auto">
            <a:xfrm>
              <a:off x="2033610" y="3489714"/>
              <a:ext cx="1336553" cy="646331"/>
            </a:xfrm>
            <a:prstGeom prst="chevron">
              <a:avLst>
                <a:gd name="adj" fmla="val 3333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323"/>
              <a:r>
                <a:rPr lang="en-US" altLang="ko-KR" sz="1400" b="1" dirty="0">
                  <a:solidFill>
                    <a:schemeClr val="bg1"/>
                  </a:solidFill>
                  <a:latin typeface="+mn-ea"/>
                </a:rPr>
                <a:t>3. </a:t>
              </a:r>
              <a:r>
                <a:rPr lang="ko-KR" altLang="en-US" sz="1400" b="1" dirty="0">
                  <a:solidFill>
                    <a:schemeClr val="bg1"/>
                  </a:solidFill>
                  <a:latin typeface="+mn-ea"/>
                </a:rPr>
                <a:t>매수 및</a:t>
              </a:r>
              <a:r>
                <a:rPr lang="en-US" altLang="ko-KR" sz="1400" b="1" dirty="0">
                  <a:solidFill>
                    <a:schemeClr val="bg1"/>
                  </a:solidFill>
                  <a:latin typeface="+mn-ea"/>
                </a:rPr>
                <a:t> </a:t>
              </a:r>
            </a:p>
            <a:p>
              <a:pPr algn="ctr" defTabSz="914323"/>
              <a:r>
                <a:rPr lang="ko-KR" altLang="en-US" sz="1400" b="1" dirty="0">
                  <a:solidFill>
                    <a:schemeClr val="bg1"/>
                  </a:solidFill>
                  <a:latin typeface="+mn-ea"/>
                </a:rPr>
                <a:t>리스크 관리</a:t>
              </a: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971D3599-CE28-6AAB-57B3-37C3CC425F8D}"/>
                </a:ext>
              </a:extLst>
            </p:cNvPr>
            <p:cNvSpPr/>
            <p:nvPr/>
          </p:nvSpPr>
          <p:spPr bwMode="auto">
            <a:xfrm>
              <a:off x="3664165" y="1856651"/>
              <a:ext cx="5546156" cy="69864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36" indent="-171436" defTabSz="914323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latin typeface="+mn-ea"/>
                </a:rPr>
                <a:t>IPO </a:t>
              </a:r>
              <a:r>
                <a:rPr lang="ko-KR" altLang="en-US" sz="1400" dirty="0">
                  <a:latin typeface="+mn-ea"/>
                </a:rPr>
                <a:t>투자전략을 가진 펀드 탐색</a:t>
              </a:r>
              <a:endParaRPr lang="en-US" altLang="ko-KR" sz="1400" dirty="0">
                <a:latin typeface="+mn-ea"/>
              </a:endParaRPr>
            </a:p>
            <a:p>
              <a:pPr marL="171436" indent="-171436" defTabSz="914323">
                <a:buFontTx/>
                <a:buChar char="-"/>
              </a:pPr>
              <a:endParaRPr lang="en-US" altLang="ko-KR" sz="1400" dirty="0">
                <a:latin typeface="+mn-ea"/>
              </a:endParaRPr>
            </a:p>
            <a:p>
              <a:pPr marL="171436" indent="-171436" defTabSz="914323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tx1"/>
                  </a:solidFill>
                  <a:latin typeface="+mn-ea"/>
                </a:rPr>
                <a:t>AA-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</a:rPr>
                <a:t>이상 우량채권에 투자하는 등 안정적인 전략을 가진 수익증권에 투자</a:t>
              </a: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58A1EA5C-DF5E-9ACE-CD96-4C6B8C7D7DE1}"/>
                </a:ext>
              </a:extLst>
            </p:cNvPr>
            <p:cNvSpPr/>
            <p:nvPr/>
          </p:nvSpPr>
          <p:spPr bwMode="auto">
            <a:xfrm>
              <a:off x="3664165" y="2678444"/>
              <a:ext cx="5546156" cy="69864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36" indent="-171436" defTabSz="914323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+mn-ea"/>
                </a:rPr>
                <a:t>운용사 및 펀드매니저 레퍼런스 확인</a:t>
              </a:r>
              <a:endParaRPr lang="en-US" altLang="ko-KR" sz="1400" dirty="0">
                <a:latin typeface="+mn-ea"/>
              </a:endParaRPr>
            </a:p>
            <a:p>
              <a:pPr marL="171436" indent="-171436" defTabSz="914323">
                <a:buFont typeface="Arial" panose="020B0604020202020204" pitchFamily="34" charset="0"/>
                <a:buChar char="•"/>
              </a:pPr>
              <a:endParaRPr lang="en-US" altLang="ko-KR" sz="1400" dirty="0">
                <a:latin typeface="+mn-ea"/>
              </a:endParaRPr>
            </a:p>
            <a:p>
              <a:pPr marL="171436" indent="-171436" defTabSz="914323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/>
                  </a:solidFill>
                  <a:latin typeface="+mn-ea"/>
                </a:rPr>
                <a:t>유동성 </a:t>
              </a:r>
              <a:r>
                <a:rPr lang="en-US" altLang="ko-KR" sz="1400" dirty="0">
                  <a:solidFill>
                    <a:schemeClr val="tx1"/>
                  </a:solidFill>
                  <a:latin typeface="+mn-ea"/>
                </a:rPr>
                <a:t>Risk </a:t>
              </a:r>
              <a:r>
                <a:rPr lang="ko-KR" altLang="en-US" sz="1400" dirty="0">
                  <a:solidFill>
                    <a:schemeClr val="tx1"/>
                  </a:solidFill>
                  <a:latin typeface="+mn-ea"/>
                </a:rPr>
                <a:t>낮추기 위해 개방형 펀드 고려 </a:t>
              </a: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5BAD9170-F293-B141-72F5-2FFBC6A4933D}"/>
                </a:ext>
              </a:extLst>
            </p:cNvPr>
            <p:cNvSpPr/>
            <p:nvPr/>
          </p:nvSpPr>
          <p:spPr bwMode="auto">
            <a:xfrm>
              <a:off x="3670833" y="3483215"/>
              <a:ext cx="5546156" cy="69864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71436" indent="-171436" defTabSz="914323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latin typeface="+mn-ea"/>
                </a:rPr>
                <a:t>포트폴리오 모니터링 및 유동성 관리</a:t>
              </a:r>
              <a:endParaRPr lang="en-US" altLang="ko-KR" sz="1400" dirty="0">
                <a:latin typeface="+mn-ea"/>
              </a:endParaRPr>
            </a:p>
            <a:p>
              <a:pPr marL="171436" indent="-171436" defTabSz="914323">
                <a:buFontTx/>
                <a:buChar char="-"/>
              </a:pPr>
              <a:endParaRPr lang="en-US" altLang="ko-KR" sz="1400" dirty="0">
                <a:latin typeface="+mn-ea"/>
              </a:endParaRPr>
            </a:p>
            <a:p>
              <a:pPr marL="171436" indent="-171436" defTabSz="914323">
                <a:buFont typeface="Arial" panose="020B0604020202020204" pitchFamily="34" charset="0"/>
                <a:buChar char="•"/>
              </a:pPr>
              <a:r>
                <a:rPr lang="ko-KR" altLang="en-US" sz="1400" dirty="0">
                  <a:solidFill>
                    <a:schemeClr val="tx1"/>
                  </a:solidFill>
                  <a:latin typeface="+mn-ea"/>
                </a:rPr>
                <a:t>시장 변동에 따른 전략 평가 및 수정</a:t>
              </a:r>
            </a:p>
          </p:txBody>
        </p:sp>
      </p:grpSp>
      <p:pic>
        <p:nvPicPr>
          <p:cNvPr id="19" name="그래픽 18" descr="사용자 단색으로 채워진">
            <a:extLst>
              <a:ext uri="{FF2B5EF4-FFF2-40B4-BE49-F238E27FC236}">
                <a16:creationId xmlns:a16="http://schemas.microsoft.com/office/drawing/2014/main" id="{204DB428-6861-8AB4-77A5-90124A3E2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298" y="2781768"/>
            <a:ext cx="912636" cy="912636"/>
          </a:xfrm>
          <a:prstGeom prst="rect">
            <a:avLst/>
          </a:prstGeom>
        </p:spPr>
      </p:pic>
      <p:graphicFrame>
        <p:nvGraphicFramePr>
          <p:cNvPr id="20" name="표 19">
            <a:extLst>
              <a:ext uri="{FF2B5EF4-FFF2-40B4-BE49-F238E27FC236}">
                <a16:creationId xmlns:a16="http://schemas.microsoft.com/office/drawing/2014/main" id="{A03A3933-682C-E67B-DE7C-C043F16E8A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30641"/>
              </p:ext>
            </p:extLst>
          </p:nvPr>
        </p:nvGraphicFramePr>
        <p:xfrm>
          <a:off x="596298" y="5022870"/>
          <a:ext cx="1162813" cy="1606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813">
                  <a:extLst>
                    <a:ext uri="{9D8B030D-6E8A-4147-A177-3AD203B41FA5}">
                      <a16:colId xmlns:a16="http://schemas.microsoft.com/office/drawing/2014/main" val="412784559"/>
                    </a:ext>
                  </a:extLst>
                </a:gridCol>
              </a:tblGrid>
              <a:tr h="160653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KoPubWorld돋움체 Medium" panose="00000600000000000000" pitchFamily="2" charset="-127"/>
                        </a:rPr>
                        <a:t>공모주</a:t>
                      </a:r>
                      <a:endParaRPr lang="en-US" altLang="ko-KR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KoPubWorld돋움체 Medium" panose="00000600000000000000" pitchFamily="2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KoPubWorld돋움체 Medium" panose="00000600000000000000" pitchFamily="2" charset="-127"/>
                        </a:rPr>
                        <a:t>펀드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844219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360ED34-B76F-42F9-9A75-24EAAA8276C7}"/>
              </a:ext>
            </a:extLst>
          </p:cNvPr>
          <p:cNvSpPr txBox="1"/>
          <p:nvPr/>
        </p:nvSpPr>
        <p:spPr>
          <a:xfrm>
            <a:off x="1981200" y="5023305"/>
            <a:ext cx="765326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latinLnBrk="1"/>
            <a:r>
              <a:rPr lang="ko-KR" altLang="en-US" sz="1200" dirty="0">
                <a:latin typeface="+mn-ea"/>
              </a:rPr>
              <a:t>신규상장 당일 동시호가로 기준가가 </a:t>
            </a:r>
            <a:r>
              <a:rPr lang="en-US" altLang="ko-KR" sz="1200" dirty="0">
                <a:latin typeface="+mn-ea"/>
              </a:rPr>
              <a:t>60~400%  </a:t>
            </a:r>
            <a:r>
              <a:rPr lang="ko-KR" altLang="en-US" sz="1200" dirty="0">
                <a:latin typeface="+mn-ea"/>
              </a:rPr>
              <a:t>변동으로 상승여력이 매우 크고</a:t>
            </a:r>
            <a:r>
              <a:rPr lang="en-US" altLang="ko-KR" sz="1200" dirty="0">
                <a:latin typeface="+mn-ea"/>
              </a:rPr>
              <a:t>,</a:t>
            </a:r>
          </a:p>
          <a:p>
            <a:pPr algn="ctr" latinLnBrk="1"/>
            <a:r>
              <a:rPr lang="ko-KR" altLang="en-US" sz="1200" dirty="0">
                <a:latin typeface="+mn-ea"/>
              </a:rPr>
              <a:t> 공모가격 결정 시 기업가치에 대한 할인율로 </a:t>
            </a:r>
            <a:r>
              <a:rPr lang="ko-KR" altLang="en-US" sz="1200" dirty="0" err="1">
                <a:latin typeface="+mn-ea"/>
              </a:rPr>
              <a:t>하방이</a:t>
            </a:r>
            <a:r>
              <a:rPr lang="ko-KR" altLang="en-US" sz="1200" dirty="0">
                <a:latin typeface="+mn-ea"/>
              </a:rPr>
              <a:t> 막혀 있는 구조</a:t>
            </a:r>
            <a:r>
              <a:rPr lang="en-US" altLang="ko-KR" sz="1200" dirty="0">
                <a:latin typeface="+mn-ea"/>
              </a:rPr>
              <a:t> </a:t>
            </a:r>
            <a:endParaRPr lang="ko-KR" altLang="en-US" sz="1200" dirty="0">
              <a:latin typeface="+mn-ea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421D363-CDF1-7191-F6C3-471D17DD1A9C}"/>
              </a:ext>
            </a:extLst>
          </p:cNvPr>
          <p:cNvSpPr/>
          <p:nvPr/>
        </p:nvSpPr>
        <p:spPr>
          <a:xfrm>
            <a:off x="1981199" y="5594580"/>
            <a:ext cx="763498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latinLnBrk="1"/>
            <a:r>
              <a:rPr lang="en-US" altLang="ko-KR" sz="1200" dirty="0">
                <a:latin typeface="+mn-ea"/>
                <a:cs typeface="KoPubWorld돋움체 Bold" panose="00000800000000000000" pitchFamily="2" charset="-127"/>
              </a:rPr>
              <a:t>IPO </a:t>
            </a:r>
            <a:r>
              <a:rPr lang="ko-KR" altLang="en-US" sz="1200" dirty="0">
                <a:latin typeface="+mn-ea"/>
                <a:cs typeface="KoPubWorld돋움체 Bold" panose="00000800000000000000" pitchFamily="2" charset="-127"/>
              </a:rPr>
              <a:t>투자펀드에 대한 </a:t>
            </a:r>
            <a:r>
              <a:rPr lang="ko-KR" altLang="en-US" sz="1200" dirty="0" err="1">
                <a:latin typeface="+mn-ea"/>
                <a:cs typeface="KoPubWorld돋움체 Bold" panose="00000800000000000000" pitchFamily="2" charset="-127"/>
              </a:rPr>
              <a:t>재간접</a:t>
            </a:r>
            <a:r>
              <a:rPr lang="en-US" altLang="ko-KR" sz="1200" dirty="0">
                <a:latin typeface="+mn-ea"/>
                <a:cs typeface="KoPubWorld돋움체 Bold" panose="00000800000000000000" pitchFamily="2" charset="-127"/>
              </a:rPr>
              <a:t> </a:t>
            </a:r>
            <a:r>
              <a:rPr lang="ko-KR" altLang="en-US" sz="1200" dirty="0">
                <a:latin typeface="+mn-ea"/>
                <a:cs typeface="KoPubWorld돋움체 Bold" panose="00000800000000000000" pitchFamily="2" charset="-127"/>
              </a:rPr>
              <a:t>투자를 주요 전략으로 하는 펀드로</a:t>
            </a:r>
            <a:r>
              <a:rPr lang="en-US" altLang="ko-KR" sz="1200" dirty="0">
                <a:latin typeface="+mn-ea"/>
                <a:cs typeface="KoPubWorld돋움체 Bold" panose="00000800000000000000" pitchFamily="2" charset="-127"/>
              </a:rPr>
              <a:t>,</a:t>
            </a:r>
          </a:p>
          <a:p>
            <a:pPr algn="ctr" latinLnBrk="1"/>
            <a:r>
              <a:rPr lang="ko-KR" altLang="en-US" sz="1200" dirty="0">
                <a:latin typeface="+mn-ea"/>
                <a:cs typeface="KoPubWorld돋움체 Bold" panose="00000800000000000000" pitchFamily="2" charset="-127"/>
              </a:rPr>
              <a:t>배정물량 극대화 전략을 추구함</a:t>
            </a:r>
            <a:endParaRPr lang="en-US" altLang="ko-KR" sz="1200" dirty="0">
              <a:latin typeface="+mn-ea"/>
              <a:cs typeface="KoPubWorld돋움체 Bold" panose="00000800000000000000" pitchFamily="2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51F66A0-A8E3-6912-C326-C79F40C6AE88}"/>
              </a:ext>
            </a:extLst>
          </p:cNvPr>
          <p:cNvSpPr/>
          <p:nvPr/>
        </p:nvSpPr>
        <p:spPr>
          <a:xfrm>
            <a:off x="1981198" y="6167734"/>
            <a:ext cx="763498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latinLnBrk="1"/>
            <a:r>
              <a:rPr lang="ko-KR" altLang="en-US" sz="1200" dirty="0">
                <a:latin typeface="+mn-ea"/>
                <a:cs typeface="KoPubWorld돋움체 Bold" panose="00000800000000000000" pitchFamily="2" charset="-127"/>
              </a:rPr>
              <a:t>선별된 운용사 펀드에 대한 </a:t>
            </a:r>
            <a:r>
              <a:rPr lang="ko-KR" altLang="en-US" sz="1200" dirty="0" err="1">
                <a:latin typeface="+mn-ea"/>
                <a:cs typeface="KoPubWorld돋움체 Bold" panose="00000800000000000000" pitchFamily="2" charset="-127"/>
              </a:rPr>
              <a:t>재간접</a:t>
            </a:r>
            <a:r>
              <a:rPr lang="ko-KR" altLang="en-US" sz="1200" dirty="0">
                <a:latin typeface="+mn-ea"/>
                <a:cs typeface="KoPubWorld돋움체 Bold" panose="00000800000000000000" pitchFamily="2" charset="-127"/>
              </a:rPr>
              <a:t> 분산투자로</a:t>
            </a:r>
            <a:r>
              <a:rPr lang="en-US" altLang="ko-KR" sz="1200" dirty="0">
                <a:latin typeface="+mn-ea"/>
                <a:cs typeface="KoPubWorld돋움체 Bold" panose="00000800000000000000" pitchFamily="2" charset="-127"/>
              </a:rPr>
              <a:t>,</a:t>
            </a:r>
          </a:p>
          <a:p>
            <a:pPr algn="ctr" latinLnBrk="1"/>
            <a:r>
              <a:rPr lang="ko-KR" altLang="en-US" sz="1200" dirty="0">
                <a:latin typeface="+mn-ea"/>
                <a:cs typeface="KoPubWorld돋움체 Bold" panose="00000800000000000000" pitchFamily="2" charset="-127"/>
              </a:rPr>
              <a:t> 공모주 시장 변동성에 대한 리스크 </a:t>
            </a:r>
            <a:r>
              <a:rPr lang="ko-KR" altLang="en-US" sz="1200" dirty="0" err="1">
                <a:latin typeface="+mn-ea"/>
                <a:cs typeface="KoPubWorld돋움체 Bold" panose="00000800000000000000" pitchFamily="2" charset="-127"/>
              </a:rPr>
              <a:t>헷지가</a:t>
            </a:r>
            <a:r>
              <a:rPr lang="ko-KR" altLang="en-US" sz="1200" dirty="0">
                <a:latin typeface="+mn-ea"/>
                <a:cs typeface="KoPubWorld돋움체 Bold" panose="00000800000000000000" pitchFamily="2" charset="-127"/>
              </a:rPr>
              <a:t> 가능함</a:t>
            </a:r>
            <a:endParaRPr lang="en-US" altLang="ko-KR" sz="1200" dirty="0">
              <a:latin typeface="+mn-ea"/>
              <a:cs typeface="KoPubWorld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574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41156-58E4-EAB3-9826-2EBF9867A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40C03016-E5C8-B49F-68F5-389747F5EE91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C6E61A59-2BF6-1263-39D7-8780B3E3EF6E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D0DBA77-A30E-5F22-56E8-03CC39069A25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54FD36B6-3C07-A0F6-226A-AD4F0BB8AD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2CB7F1-5527-0052-962F-B1A69FAFC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펀드운용 </a:t>
              </a:r>
            </a:p>
          </p:txBody>
        </p:sp>
      </p:grpSp>
      <p:sp>
        <p:nvSpPr>
          <p:cNvPr id="4" name="도넛 7">
            <a:extLst>
              <a:ext uri="{FF2B5EF4-FFF2-40B4-BE49-F238E27FC236}">
                <a16:creationId xmlns:a16="http://schemas.microsoft.com/office/drawing/2014/main" id="{1B2CF14B-A1CC-E213-5544-1688C7DC9E80}"/>
              </a:ext>
            </a:extLst>
          </p:cNvPr>
          <p:cNvSpPr/>
          <p:nvPr/>
        </p:nvSpPr>
        <p:spPr>
          <a:xfrm>
            <a:off x="651811" y="1260959"/>
            <a:ext cx="163134" cy="162369"/>
          </a:xfrm>
          <a:prstGeom prst="donut">
            <a:avLst>
              <a:gd name="adj" fmla="val 24873"/>
            </a:avLst>
          </a:prstGeom>
          <a:solidFill>
            <a:srgbClr val="2A6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1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97EF6-4879-81D9-148A-023E569C5AB8}"/>
              </a:ext>
            </a:extLst>
          </p:cNvPr>
          <p:cNvSpPr txBox="1"/>
          <p:nvPr/>
        </p:nvSpPr>
        <p:spPr>
          <a:xfrm>
            <a:off x="814945" y="1214172"/>
            <a:ext cx="6195455" cy="30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KoPubWorld돋움체 Bold" panose="00000800000000000000" pitchFamily="2" charset="-127"/>
              </a:rPr>
              <a:t>공모주 운용계획 </a:t>
            </a:r>
            <a:r>
              <a:rPr lang="en-US" altLang="ko-KR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KoPubWorld돋움체 Bold" panose="00000800000000000000" pitchFamily="2" charset="-127"/>
              </a:rPr>
              <a:t>&amp; </a:t>
            </a: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KoPubWorld돋움체 Bold" panose="00000800000000000000" pitchFamily="2" charset="-127"/>
              </a:rPr>
              <a:t>투자전략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72D7EB0-2F34-6ADD-BFC0-C554152F9FDE}"/>
              </a:ext>
            </a:extLst>
          </p:cNvPr>
          <p:cNvGrpSpPr/>
          <p:nvPr/>
        </p:nvGrpSpPr>
        <p:grpSpPr>
          <a:xfrm>
            <a:off x="814945" y="1670941"/>
            <a:ext cx="8549387" cy="3127405"/>
            <a:chOff x="814945" y="1670941"/>
            <a:chExt cx="8549387" cy="3127405"/>
          </a:xfrm>
        </p:grpSpPr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B566628E-EC19-9041-4C56-C67E74248BA9}"/>
                </a:ext>
              </a:extLst>
            </p:cNvPr>
            <p:cNvGrpSpPr/>
            <p:nvPr/>
          </p:nvGrpSpPr>
          <p:grpSpPr>
            <a:xfrm>
              <a:off x="814945" y="1670941"/>
              <a:ext cx="8549387" cy="978345"/>
              <a:chOff x="914400" y="1711282"/>
              <a:chExt cx="8549387" cy="978345"/>
            </a:xfrm>
          </p:grpSpPr>
          <p:sp>
            <p:nvSpPr>
              <p:cNvPr id="24" name="직사각형 23">
                <a:extLst>
                  <a:ext uri="{FF2B5EF4-FFF2-40B4-BE49-F238E27FC236}">
                    <a16:creationId xmlns:a16="http://schemas.microsoft.com/office/drawing/2014/main" id="{C6AA9A93-B894-18E9-C788-48F0D5E94854}"/>
                  </a:ext>
                </a:extLst>
              </p:cNvPr>
              <p:cNvSpPr/>
              <p:nvPr/>
            </p:nvSpPr>
            <p:spPr>
              <a:xfrm>
                <a:off x="2209800" y="1711282"/>
                <a:ext cx="7253987" cy="978345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4625" indent="-174625">
                  <a:buFont typeface="Wingdings" panose="05000000000000000000" pitchFamily="2" charset="2"/>
                  <a:buChar char="§"/>
                </a:pPr>
                <a:r>
                  <a:rPr lang="ko-KR" altLang="en-US" sz="1200">
                    <a:solidFill>
                      <a:schemeClr val="tx1"/>
                    </a:solidFill>
                  </a:rPr>
                  <a:t>시장성</a:t>
                </a:r>
                <a:r>
                  <a:rPr lang="en-US" altLang="ko-KR" sz="1200">
                    <a:solidFill>
                      <a:schemeClr val="tx1"/>
                    </a:solidFill>
                  </a:rPr>
                  <a:t>: </a:t>
                </a:r>
                <a:r>
                  <a:rPr lang="ko-KR" altLang="en-US" sz="1200">
                    <a:solidFill>
                      <a:schemeClr val="tx1"/>
                    </a:solidFill>
                  </a:rPr>
                  <a:t>상장예정인 전기차</a:t>
                </a:r>
                <a:r>
                  <a:rPr lang="en-US" altLang="ko-KR" sz="1200">
                    <a:solidFill>
                      <a:schemeClr val="tx1"/>
                    </a:solidFill>
                  </a:rPr>
                  <a:t>(EV), 2</a:t>
                </a:r>
                <a:r>
                  <a:rPr lang="ko-KR" altLang="en-US" sz="1200">
                    <a:solidFill>
                      <a:schemeClr val="tx1"/>
                    </a:solidFill>
                  </a:rPr>
                  <a:t>차전지</a:t>
                </a:r>
                <a:r>
                  <a:rPr lang="en-US" altLang="ko-KR" sz="1200">
                    <a:solidFill>
                      <a:schemeClr val="tx1"/>
                    </a:solidFill>
                  </a:rPr>
                  <a:t>, AI, </a:t>
                </a:r>
                <a:r>
                  <a:rPr lang="ko-KR" altLang="en-US" sz="1200">
                    <a:solidFill>
                      <a:schemeClr val="tx1"/>
                    </a:solidFill>
                  </a:rPr>
                  <a:t>빅데이터</a:t>
                </a:r>
                <a:r>
                  <a:rPr lang="en-US" altLang="ko-KR" sz="1200">
                    <a:solidFill>
                      <a:schemeClr val="tx1"/>
                    </a:solidFill>
                  </a:rPr>
                  <a:t>, IoT, </a:t>
                </a:r>
                <a:r>
                  <a:rPr lang="ko-KR" altLang="en-US" sz="1200">
                    <a:solidFill>
                      <a:schemeClr val="tx1"/>
                    </a:solidFill>
                  </a:rPr>
                  <a:t>플랫폼 등 시장관심도가 높은 산업의 기업을 선별</a:t>
                </a:r>
              </a:p>
              <a:p>
                <a:pPr marL="174625" indent="-174625">
                  <a:buFont typeface="Wingdings" panose="05000000000000000000" pitchFamily="2" charset="2"/>
                  <a:buChar char="§"/>
                </a:pPr>
                <a:r>
                  <a:rPr lang="ko-KR" altLang="en-US" sz="1200">
                    <a:solidFill>
                      <a:schemeClr val="tx1"/>
                    </a:solidFill>
                  </a:rPr>
                  <a:t>적정가치 </a:t>
                </a:r>
                <a:r>
                  <a:rPr lang="en-US" altLang="ko-KR" sz="1200">
                    <a:solidFill>
                      <a:schemeClr val="tx1"/>
                    </a:solidFill>
                  </a:rPr>
                  <a:t>/ </a:t>
                </a:r>
                <a:r>
                  <a:rPr lang="ko-KR" altLang="en-US" sz="1200">
                    <a:solidFill>
                      <a:schemeClr val="tx1"/>
                    </a:solidFill>
                  </a:rPr>
                  <a:t>수급분석</a:t>
                </a:r>
                <a:r>
                  <a:rPr lang="en-US" altLang="ko-KR" sz="1200">
                    <a:solidFill>
                      <a:schemeClr val="tx1"/>
                    </a:solidFill>
                  </a:rPr>
                  <a:t>: Data</a:t>
                </a:r>
                <a:r>
                  <a:rPr lang="ko-KR" altLang="en-US" sz="1200">
                    <a:solidFill>
                      <a:schemeClr val="tx1"/>
                    </a:solidFill>
                  </a:rPr>
                  <a:t>기반 </a:t>
                </a:r>
                <a:r>
                  <a:rPr lang="en-US" altLang="ko-KR" sz="1200">
                    <a:solidFill>
                      <a:schemeClr val="tx1"/>
                    </a:solidFill>
                  </a:rPr>
                  <a:t>Tool</a:t>
                </a:r>
                <a:r>
                  <a:rPr lang="ko-KR" altLang="en-US" sz="1200">
                    <a:solidFill>
                      <a:schemeClr val="tx1"/>
                    </a:solidFill>
                  </a:rPr>
                  <a:t>과 리서치를 통한 </a:t>
                </a:r>
                <a:r>
                  <a:rPr lang="en-US" altLang="ko-KR" sz="1200">
                    <a:solidFill>
                      <a:schemeClr val="tx1"/>
                    </a:solidFill>
                  </a:rPr>
                  <a:t>Target Price, Trading </a:t>
                </a:r>
                <a:r>
                  <a:rPr lang="ko-KR" altLang="en-US" sz="1200">
                    <a:solidFill>
                      <a:schemeClr val="tx1"/>
                    </a:solidFill>
                  </a:rPr>
                  <a:t>전략을 세운 후 수요예측에 참여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:a16="http://schemas.microsoft.com/office/drawing/2014/main" id="{FA4CD06A-342B-7E02-B1BA-A7E9F92B0BC2}"/>
                  </a:ext>
                </a:extLst>
              </p:cNvPr>
              <p:cNvSpPr/>
              <p:nvPr/>
            </p:nvSpPr>
            <p:spPr>
              <a:xfrm>
                <a:off x="914400" y="2017863"/>
                <a:ext cx="1295400" cy="671764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952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</a:rPr>
                  <a:t>선별 원칙</a:t>
                </a: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3001FB8F-1FCD-F9FF-0BE1-47C3C07163F9}"/>
                  </a:ext>
                </a:extLst>
              </p:cNvPr>
              <p:cNvSpPr/>
              <p:nvPr/>
            </p:nvSpPr>
            <p:spPr>
              <a:xfrm>
                <a:off x="914400" y="1711282"/>
                <a:ext cx="1295400" cy="306581"/>
              </a:xfrm>
              <a:prstGeom prst="rect">
                <a:avLst/>
              </a:prstGeom>
              <a:solidFill>
                <a:srgbClr val="002060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01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1354C862-4629-F905-3056-6399442B5CAC}"/>
                </a:ext>
              </a:extLst>
            </p:cNvPr>
            <p:cNvGrpSpPr/>
            <p:nvPr/>
          </p:nvGrpSpPr>
          <p:grpSpPr>
            <a:xfrm>
              <a:off x="814945" y="2745471"/>
              <a:ext cx="8549387" cy="978345"/>
              <a:chOff x="850804" y="2939827"/>
              <a:chExt cx="8549387" cy="978345"/>
            </a:xfrm>
          </p:grpSpPr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AEDCD2E3-B02E-E6FA-73BC-D6187611A379}"/>
                  </a:ext>
                </a:extLst>
              </p:cNvPr>
              <p:cNvSpPr/>
              <p:nvPr/>
            </p:nvSpPr>
            <p:spPr>
              <a:xfrm>
                <a:off x="2146204" y="2939827"/>
                <a:ext cx="7253987" cy="978345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4625" indent="-174625">
                  <a:buFont typeface="Wingdings" panose="05000000000000000000" pitchFamily="2" charset="2"/>
                  <a:buChar char="§"/>
                </a:pPr>
                <a:r>
                  <a:rPr lang="ko-KR" altLang="en-US" sz="1200">
                    <a:solidFill>
                      <a:schemeClr val="tx1"/>
                    </a:solidFill>
                  </a:rPr>
                  <a:t>전략종목</a:t>
                </a:r>
                <a:r>
                  <a:rPr lang="en-US" altLang="ko-KR" sz="1200">
                    <a:solidFill>
                      <a:schemeClr val="tx1"/>
                    </a:solidFill>
                  </a:rPr>
                  <a:t>: </a:t>
                </a:r>
                <a:r>
                  <a:rPr lang="ko-KR" altLang="en-US" sz="1200">
                    <a:solidFill>
                      <a:schemeClr val="tx1"/>
                    </a:solidFill>
                  </a:rPr>
                  <a:t>우량 대형주 및 시장 트렌드와 일치하는 종목</a:t>
                </a:r>
                <a:r>
                  <a:rPr lang="en-US" altLang="ko-KR" sz="1200">
                    <a:solidFill>
                      <a:schemeClr val="tx1"/>
                    </a:solidFill>
                  </a:rPr>
                  <a:t>, Lock-up </a:t>
                </a:r>
                <a:r>
                  <a:rPr lang="ko-KR" altLang="en-US" sz="1200">
                    <a:solidFill>
                      <a:schemeClr val="tx1"/>
                    </a:solidFill>
                  </a:rPr>
                  <a:t>등 전략적 배정물량 확대로 수익 극대화</a:t>
                </a:r>
              </a:p>
              <a:p>
                <a:pPr marL="174625" indent="-174625">
                  <a:buFont typeface="Wingdings" panose="05000000000000000000" pitchFamily="2" charset="2"/>
                  <a:buChar char="§"/>
                </a:pPr>
                <a:r>
                  <a:rPr lang="ko-KR" altLang="en-US" sz="1200">
                    <a:solidFill>
                      <a:schemeClr val="tx1"/>
                    </a:solidFill>
                  </a:rPr>
                  <a:t>일반종목</a:t>
                </a:r>
                <a:r>
                  <a:rPr lang="en-US" altLang="ko-KR" sz="1200">
                    <a:solidFill>
                      <a:schemeClr val="tx1"/>
                    </a:solidFill>
                  </a:rPr>
                  <a:t>: Valuation </a:t>
                </a:r>
                <a:r>
                  <a:rPr lang="ko-KR" altLang="en-US" sz="1200">
                    <a:solidFill>
                      <a:schemeClr val="tx1"/>
                    </a:solidFill>
                  </a:rPr>
                  <a:t>및 기관 참여상황을 고려하여 과배정 </a:t>
                </a:r>
                <a:r>
                  <a:rPr lang="en-US" altLang="ko-KR" sz="1200">
                    <a:solidFill>
                      <a:schemeClr val="tx1"/>
                    </a:solidFill>
                  </a:rPr>
                  <a:t>Risk </a:t>
                </a:r>
                <a:r>
                  <a:rPr lang="ko-KR" altLang="en-US" sz="1200">
                    <a:solidFill>
                      <a:schemeClr val="tx1"/>
                    </a:solidFill>
                  </a:rPr>
                  <a:t>회피 및 안정적인 수익 확보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DCE1E7A8-4543-0A00-8C5F-7EA87FF375F6}"/>
                  </a:ext>
                </a:extLst>
              </p:cNvPr>
              <p:cNvSpPr/>
              <p:nvPr/>
            </p:nvSpPr>
            <p:spPr>
              <a:xfrm>
                <a:off x="850804" y="3246408"/>
                <a:ext cx="1295400" cy="671764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952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b="1" dirty="0">
                    <a:solidFill>
                      <a:schemeClr val="bg1"/>
                    </a:solidFill>
                  </a:rPr>
                  <a:t>투자 전략</a:t>
                </a:r>
              </a:p>
            </p:txBody>
          </p:sp>
          <p:sp>
            <p:nvSpPr>
              <p:cNvPr id="30" name="직사각형 29">
                <a:extLst>
                  <a:ext uri="{FF2B5EF4-FFF2-40B4-BE49-F238E27FC236}">
                    <a16:creationId xmlns:a16="http://schemas.microsoft.com/office/drawing/2014/main" id="{1D13BDDD-5E51-181D-D8AB-94E02B3C4F0A}"/>
                  </a:ext>
                </a:extLst>
              </p:cNvPr>
              <p:cNvSpPr/>
              <p:nvPr/>
            </p:nvSpPr>
            <p:spPr>
              <a:xfrm>
                <a:off x="850804" y="2939827"/>
                <a:ext cx="1295400" cy="306581"/>
              </a:xfrm>
              <a:prstGeom prst="rect">
                <a:avLst/>
              </a:prstGeom>
              <a:solidFill>
                <a:schemeClr val="tx2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02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430F03EF-7439-1F91-781F-212451791018}"/>
                </a:ext>
              </a:extLst>
            </p:cNvPr>
            <p:cNvGrpSpPr/>
            <p:nvPr/>
          </p:nvGrpSpPr>
          <p:grpSpPr>
            <a:xfrm>
              <a:off x="814945" y="3820001"/>
              <a:ext cx="8549387" cy="978345"/>
              <a:chOff x="783569" y="4177338"/>
              <a:chExt cx="8549387" cy="978345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F5951C5A-69B8-01F4-0185-2489170264BB}"/>
                  </a:ext>
                </a:extLst>
              </p:cNvPr>
              <p:cNvSpPr/>
              <p:nvPr/>
            </p:nvSpPr>
            <p:spPr>
              <a:xfrm>
                <a:off x="2078969" y="4177338"/>
                <a:ext cx="7253987" cy="978345"/>
              </a:xfrm>
              <a:prstGeom prst="rect">
                <a:avLst/>
              </a:prstGeom>
              <a:noFill/>
              <a:ln w="952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4625" indent="-174625">
                  <a:buFont typeface="Wingdings" panose="05000000000000000000" pitchFamily="2" charset="2"/>
                  <a:buChar char="§"/>
                </a:pPr>
                <a:r>
                  <a:rPr lang="ko-KR" altLang="en-US" sz="1200" dirty="0">
                    <a:solidFill>
                      <a:schemeClr val="tx1"/>
                    </a:solidFill>
                  </a:rPr>
                  <a:t>전략종목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: </a:t>
                </a:r>
                <a:r>
                  <a:rPr lang="ko-KR" altLang="en-US" sz="1200" dirty="0">
                    <a:solidFill>
                      <a:schemeClr val="tx1"/>
                    </a:solidFill>
                  </a:rPr>
                  <a:t>산업 성장성 및 비즈니스 모델이 우수한 기업이 시장 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Trend</a:t>
                </a:r>
                <a:r>
                  <a:rPr lang="ko-KR" altLang="en-US" sz="1200" dirty="0">
                    <a:solidFill>
                      <a:schemeClr val="tx1"/>
                    </a:solidFill>
                  </a:rPr>
                  <a:t>에 부합하여 추가적인 주가상승이 예상되는 경우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dirty="0">
                    <a:solidFill>
                      <a:schemeClr val="tx1"/>
                    </a:solidFill>
                  </a:rPr>
                  <a:t>보유기간을 연장하여 수익을 극대화 함</a:t>
                </a:r>
              </a:p>
              <a:p>
                <a:pPr marL="174625" indent="-174625">
                  <a:buFont typeface="Wingdings" panose="05000000000000000000" pitchFamily="2" charset="2"/>
                  <a:buChar char="§"/>
                </a:pPr>
                <a:r>
                  <a:rPr lang="ko-KR" altLang="en-US" sz="1200" dirty="0">
                    <a:solidFill>
                      <a:schemeClr val="tx1"/>
                    </a:solidFill>
                  </a:rPr>
                  <a:t>일반종목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: </a:t>
                </a:r>
                <a:r>
                  <a:rPr lang="ko-KR" altLang="en-US" sz="1200" dirty="0">
                    <a:solidFill>
                      <a:schemeClr val="tx1"/>
                    </a:solidFill>
                  </a:rPr>
                  <a:t>발행 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/ </a:t>
                </a:r>
                <a:r>
                  <a:rPr lang="ko-KR" altLang="en-US" sz="1200" dirty="0">
                    <a:solidFill>
                      <a:schemeClr val="tx1"/>
                    </a:solidFill>
                  </a:rPr>
                  <a:t>유통시장의 갭 수익 수취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1200" dirty="0">
                    <a:solidFill>
                      <a:schemeClr val="tx1"/>
                    </a:solidFill>
                  </a:rPr>
                  <a:t>상장 당일 매도를 기본으로 함 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(</a:t>
                </a:r>
                <a:r>
                  <a:rPr lang="ko-KR" altLang="en-US" sz="1200" dirty="0">
                    <a:solidFill>
                      <a:schemeClr val="tx1"/>
                    </a:solidFill>
                  </a:rPr>
                  <a:t>일부 수량 시초가 매도참여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D1ACEE7E-FEB4-DB20-3E2C-7D5F81E9DE2C}"/>
                  </a:ext>
                </a:extLst>
              </p:cNvPr>
              <p:cNvSpPr/>
              <p:nvPr/>
            </p:nvSpPr>
            <p:spPr>
              <a:xfrm>
                <a:off x="783569" y="4483919"/>
                <a:ext cx="1295400" cy="671764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9525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EXIT </a:t>
                </a:r>
                <a:r>
                  <a:rPr lang="ko-KR" altLang="en-US" sz="1200" b="1" dirty="0">
                    <a:solidFill>
                      <a:schemeClr val="bg1"/>
                    </a:solidFill>
                  </a:rPr>
                  <a:t>전략</a:t>
                </a:r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FD94E090-CC9F-37C6-BD9A-718A0B370C5F}"/>
                  </a:ext>
                </a:extLst>
              </p:cNvPr>
              <p:cNvSpPr/>
              <p:nvPr/>
            </p:nvSpPr>
            <p:spPr>
              <a:xfrm>
                <a:off x="783569" y="4177338"/>
                <a:ext cx="1295400" cy="306581"/>
              </a:xfrm>
              <a:prstGeom prst="rect">
                <a:avLst/>
              </a:prstGeom>
              <a:solidFill>
                <a:schemeClr val="accent1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</a:rPr>
                  <a:t>03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6CEFF6E9-A6BC-4A90-A0FA-778DAA31EAB5}"/>
              </a:ext>
            </a:extLst>
          </p:cNvPr>
          <p:cNvGrpSpPr/>
          <p:nvPr/>
        </p:nvGrpSpPr>
        <p:grpSpPr>
          <a:xfrm>
            <a:off x="733379" y="5274727"/>
            <a:ext cx="8630954" cy="1427537"/>
            <a:chOff x="649022" y="5683375"/>
            <a:chExt cx="8959769" cy="1427538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C461753F-C601-A85B-6875-BCBDF4106846}"/>
                </a:ext>
              </a:extLst>
            </p:cNvPr>
            <p:cNvSpPr/>
            <p:nvPr/>
          </p:nvSpPr>
          <p:spPr>
            <a:xfrm>
              <a:off x="7592949" y="5931782"/>
              <a:ext cx="2015842" cy="10434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100" dirty="0">
                <a:solidFill>
                  <a:schemeClr val="tx1"/>
                </a:solidFill>
                <a:latin typeface="+mn-ea"/>
                <a:cs typeface="KoPubWorld돋움체 Medium" panose="000006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  일반종목 </a:t>
              </a:r>
              <a:r>
                <a:rPr lang="en-US" altLang="ko-KR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: </a:t>
              </a:r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당일 매도</a:t>
              </a:r>
              <a:endParaRPr lang="en-US" altLang="ko-KR" sz="1100" dirty="0">
                <a:solidFill>
                  <a:schemeClr val="tx1"/>
                </a:solidFill>
                <a:latin typeface="+mn-ea"/>
                <a:cs typeface="KoPubWorld돋움체 Medium" panose="00000600000000000000" pitchFamily="2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 전략종목 </a:t>
              </a:r>
              <a:r>
                <a:rPr lang="en-US" altLang="ko-KR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: </a:t>
              </a:r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홀딩 </a:t>
              </a:r>
              <a:r>
                <a:rPr lang="en-US" altLang="ko-KR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/ </a:t>
              </a:r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수익↑</a:t>
              </a:r>
              <a:endParaRPr lang="en-US" altLang="ko-KR" sz="1100" dirty="0">
                <a:solidFill>
                  <a:schemeClr val="tx1"/>
                </a:solidFill>
                <a:latin typeface="+mn-ea"/>
                <a:cs typeface="KoPubWorld돋움체 Medium" panose="00000600000000000000" pitchFamily="2" charset="-127"/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2ACCBE46-7D92-F58D-81A3-D6362F7D4E1D}"/>
                </a:ext>
              </a:extLst>
            </p:cNvPr>
            <p:cNvSpPr/>
            <p:nvPr/>
          </p:nvSpPr>
          <p:spPr>
            <a:xfrm>
              <a:off x="5298784" y="5931782"/>
              <a:ext cx="1786283" cy="104348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100" dirty="0">
                <a:solidFill>
                  <a:schemeClr val="tx1"/>
                </a:solidFill>
                <a:latin typeface="+mn-ea"/>
                <a:cs typeface="KoPubWorld돋움체 Medium" panose="00000600000000000000" pitchFamily="2" charset="-127"/>
              </a:endParaRPr>
            </a:p>
            <a:p>
              <a:pPr algn="ctr"/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내부회의 및</a:t>
              </a:r>
              <a:endParaRPr lang="en-US" altLang="ko-KR" sz="1100" dirty="0">
                <a:solidFill>
                  <a:schemeClr val="tx1"/>
                </a:solidFill>
                <a:latin typeface="+mn-ea"/>
                <a:cs typeface="KoPubWorld돋움체 Medium" panose="00000600000000000000" pitchFamily="2" charset="-127"/>
              </a:endParaRPr>
            </a:p>
            <a:p>
              <a:pPr algn="ctr"/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기관 참여 상황 점검 후</a:t>
              </a:r>
              <a:endParaRPr lang="en-US" altLang="ko-KR" sz="1100" dirty="0">
                <a:solidFill>
                  <a:schemeClr val="tx1"/>
                </a:solidFill>
                <a:latin typeface="+mn-ea"/>
                <a:cs typeface="KoPubWorld돋움체 Medium" panose="00000600000000000000" pitchFamily="2" charset="-127"/>
              </a:endParaRPr>
            </a:p>
            <a:p>
              <a:pPr algn="ctr"/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참여전략 최종 결정</a:t>
              </a:r>
              <a:endParaRPr lang="en-US" altLang="ko-KR" sz="1100" dirty="0">
                <a:solidFill>
                  <a:schemeClr val="tx1"/>
                </a:solidFill>
                <a:latin typeface="+mn-ea"/>
                <a:cs typeface="KoPubWorld돋움체 Medium" panose="00000600000000000000" pitchFamily="2" charset="-127"/>
              </a:endParaRP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82F55265-F98C-2090-1D9E-9AF976FF3265}"/>
                </a:ext>
              </a:extLst>
            </p:cNvPr>
            <p:cNvSpPr/>
            <p:nvPr/>
          </p:nvSpPr>
          <p:spPr>
            <a:xfrm>
              <a:off x="649022" y="5686700"/>
              <a:ext cx="2074040" cy="1424213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+mn-ea"/>
              </a:endParaRPr>
            </a:p>
          </p:txBody>
        </p:sp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id="{EE1CE920-38E3-903E-FCFC-F7C8568CDF1F}"/>
                </a:ext>
              </a:extLst>
            </p:cNvPr>
            <p:cNvSpPr/>
            <p:nvPr/>
          </p:nvSpPr>
          <p:spPr>
            <a:xfrm>
              <a:off x="686085" y="6001737"/>
              <a:ext cx="1997497" cy="1058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581" indent="-228581">
                <a:lnSpc>
                  <a:spcPct val="150000"/>
                </a:lnSpc>
                <a:buAutoNum type="arabicPeriod"/>
              </a:pPr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상장예정 종목 </a:t>
              </a:r>
              <a:r>
                <a:rPr lang="ko-KR" altLang="en-US" sz="1100" dirty="0" err="1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스크리닝</a:t>
              </a:r>
              <a:endParaRPr lang="en-US" altLang="ko-KR" sz="1100" dirty="0">
                <a:solidFill>
                  <a:schemeClr val="tx1"/>
                </a:solidFill>
                <a:latin typeface="+mn-ea"/>
                <a:cs typeface="KoPubWorld돋움체 Medium" panose="00000600000000000000" pitchFamily="2" charset="-127"/>
              </a:endParaRPr>
            </a:p>
            <a:p>
              <a:pPr marL="228581" indent="-228581">
                <a:lnSpc>
                  <a:spcPct val="150000"/>
                </a:lnSpc>
                <a:buAutoNum type="arabicPeriod"/>
              </a:pPr>
              <a:r>
                <a:rPr lang="en-US" altLang="ko-KR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Pre-IPO </a:t>
              </a:r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단계 </a:t>
              </a:r>
              <a:r>
                <a:rPr lang="en-US" altLang="ko-KR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VC </a:t>
              </a:r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및 </a:t>
              </a:r>
              <a:r>
                <a:rPr lang="en-US" altLang="ko-KR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IB</a:t>
              </a:r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정보 확보</a:t>
              </a:r>
              <a:endParaRPr lang="en-US" altLang="ko-KR" sz="1100" dirty="0">
                <a:solidFill>
                  <a:schemeClr val="tx1"/>
                </a:solidFill>
                <a:latin typeface="+mn-ea"/>
                <a:cs typeface="KoPubWorld돋움체 Medium" panose="00000600000000000000" pitchFamily="2" charset="-127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A760762A-7CBB-1C41-B06A-E572BD0E9326}"/>
                </a:ext>
              </a:extLst>
            </p:cNvPr>
            <p:cNvSpPr/>
            <p:nvPr/>
          </p:nvSpPr>
          <p:spPr>
            <a:xfrm>
              <a:off x="711150" y="5708482"/>
              <a:ext cx="185584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1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상장예비심사 청구 전</a:t>
              </a:r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121872A6-C5BC-85C2-02BE-AEB94D98AAEF}"/>
                </a:ext>
              </a:extLst>
            </p:cNvPr>
            <p:cNvSpPr/>
            <p:nvPr/>
          </p:nvSpPr>
          <p:spPr>
            <a:xfrm>
              <a:off x="3052641" y="5992412"/>
              <a:ext cx="1552504" cy="371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기업탐방 및 </a:t>
              </a:r>
              <a:r>
                <a:rPr lang="en-US" altLang="ko-KR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IR </a:t>
              </a:r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참여</a:t>
              </a:r>
              <a:endParaRPr lang="en-US" altLang="ko-KR" sz="1100" dirty="0">
                <a:solidFill>
                  <a:schemeClr val="tx1"/>
                </a:solidFill>
                <a:latin typeface="+mn-ea"/>
                <a:cs typeface="KoPubWorld돋움체 Medium" panose="00000600000000000000" pitchFamily="2" charset="-127"/>
              </a:endParaRPr>
            </a:p>
          </p:txBody>
        </p:sp>
        <p:grpSp>
          <p:nvGrpSpPr>
            <p:cNvPr id="48" name="그룹 47">
              <a:extLst>
                <a:ext uri="{FF2B5EF4-FFF2-40B4-BE49-F238E27FC236}">
                  <a16:creationId xmlns:a16="http://schemas.microsoft.com/office/drawing/2014/main" id="{863FBEC2-E539-00C9-3855-49304162BFC4}"/>
                </a:ext>
              </a:extLst>
            </p:cNvPr>
            <p:cNvGrpSpPr/>
            <p:nvPr/>
          </p:nvGrpSpPr>
          <p:grpSpPr>
            <a:xfrm>
              <a:off x="2983834" y="5694109"/>
              <a:ext cx="1840301" cy="237673"/>
              <a:chOff x="4229100" y="5367182"/>
              <a:chExt cx="3684396" cy="392709"/>
            </a:xfrm>
          </p:grpSpPr>
          <p:sp>
            <p:nvSpPr>
              <p:cNvPr id="56" name="직사각형 55">
                <a:extLst>
                  <a:ext uri="{FF2B5EF4-FFF2-40B4-BE49-F238E27FC236}">
                    <a16:creationId xmlns:a16="http://schemas.microsoft.com/office/drawing/2014/main" id="{EB3CCBFE-B239-4633-6724-6E73169878C2}"/>
                  </a:ext>
                </a:extLst>
              </p:cNvPr>
              <p:cNvSpPr/>
              <p:nvPr/>
            </p:nvSpPr>
            <p:spPr>
              <a:xfrm rot="5400000">
                <a:off x="5705830" y="3890452"/>
                <a:ext cx="392540" cy="3345999"/>
              </a:xfrm>
              <a:prstGeom prst="rect">
                <a:avLst/>
              </a:prstGeom>
              <a:solidFill>
                <a:srgbClr val="0E2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latin typeface="+mn-ea"/>
                </a:endParaRPr>
              </a:p>
            </p:txBody>
          </p:sp>
          <p:sp>
            <p:nvSpPr>
              <p:cNvPr id="57" name="이등변 삼각형 56">
                <a:extLst>
                  <a:ext uri="{FF2B5EF4-FFF2-40B4-BE49-F238E27FC236}">
                    <a16:creationId xmlns:a16="http://schemas.microsoft.com/office/drawing/2014/main" id="{D657B2CD-656A-88FA-B05E-1866CCD5BCF9}"/>
                  </a:ext>
                </a:extLst>
              </p:cNvPr>
              <p:cNvSpPr/>
              <p:nvPr/>
            </p:nvSpPr>
            <p:spPr>
              <a:xfrm rot="5400000">
                <a:off x="7548028" y="5394422"/>
                <a:ext cx="392540" cy="338397"/>
              </a:xfrm>
              <a:prstGeom prst="triangle">
                <a:avLst/>
              </a:prstGeom>
              <a:solidFill>
                <a:srgbClr val="0E2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+mn-ea"/>
                </a:endParaRPr>
              </a:p>
            </p:txBody>
          </p:sp>
        </p:grp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F55983CF-A337-355F-FA85-22DF3B57EBDC}"/>
                </a:ext>
              </a:extLst>
            </p:cNvPr>
            <p:cNvSpPr/>
            <p:nvPr/>
          </p:nvSpPr>
          <p:spPr>
            <a:xfrm>
              <a:off x="2986047" y="5683375"/>
              <a:ext cx="2074039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100" dirty="0">
                  <a:solidFill>
                    <a:schemeClr val="bg1"/>
                  </a:solidFill>
                  <a:latin typeface="+mn-ea"/>
                  <a:cs typeface="KoPubWorld돋움체 Medium" panose="00000600000000000000" pitchFamily="2" charset="-127"/>
                </a:rPr>
                <a:t> 상장예비심사 청구 후</a:t>
              </a: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A74BCA09-B0FA-A020-45C3-B1B26AC7A0B5}"/>
                </a:ext>
              </a:extLst>
            </p:cNvPr>
            <p:cNvSpPr/>
            <p:nvPr/>
          </p:nvSpPr>
          <p:spPr>
            <a:xfrm>
              <a:off x="3115814" y="6653155"/>
              <a:ext cx="1444735" cy="4577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기업탐방 및</a:t>
              </a:r>
              <a:endParaRPr lang="en-US" altLang="ko-KR" sz="1100" dirty="0">
                <a:solidFill>
                  <a:schemeClr val="tx1"/>
                </a:solidFill>
                <a:latin typeface="+mn-ea"/>
                <a:cs typeface="KoPubWorld돋움체 Medium" panose="00000600000000000000" pitchFamily="2" charset="-127"/>
              </a:endParaRPr>
            </a:p>
            <a:p>
              <a:pPr algn="ctr"/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IR </a:t>
              </a:r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참여</a:t>
              </a:r>
              <a:endParaRPr lang="en-US" altLang="ko-KR" sz="1100" dirty="0">
                <a:solidFill>
                  <a:schemeClr val="tx1"/>
                </a:solidFill>
                <a:latin typeface="+mn-ea"/>
                <a:cs typeface="KoPubWorld돋움체 Medium" panose="00000600000000000000" pitchFamily="2" charset="-127"/>
              </a:endParaRPr>
            </a:p>
          </p:txBody>
        </p:sp>
        <p:cxnSp>
          <p:nvCxnSpPr>
            <p:cNvPr id="51" name="직선 화살표 연결선 50">
              <a:extLst>
                <a:ext uri="{FF2B5EF4-FFF2-40B4-BE49-F238E27FC236}">
                  <a16:creationId xmlns:a16="http://schemas.microsoft.com/office/drawing/2014/main" id="{20BC9563-9B8B-7C72-99AE-6A7D5A65BB26}"/>
                </a:ext>
              </a:extLst>
            </p:cNvPr>
            <p:cNvCxnSpPr>
              <a:cxnSpLocks/>
            </p:cNvCxnSpPr>
            <p:nvPr/>
          </p:nvCxnSpPr>
          <p:spPr>
            <a:xfrm>
              <a:off x="3828892" y="6363490"/>
              <a:ext cx="0" cy="261812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B542FE09-7514-747C-C707-42B0F107D989}"/>
                </a:ext>
              </a:extLst>
            </p:cNvPr>
            <p:cNvSpPr/>
            <p:nvPr/>
          </p:nvSpPr>
          <p:spPr>
            <a:xfrm>
              <a:off x="5343983" y="5965957"/>
              <a:ext cx="1706784" cy="2766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신중한 수요예측 참여</a:t>
              </a:r>
              <a:endParaRPr lang="en-US" altLang="ko-KR" sz="1100" dirty="0">
                <a:solidFill>
                  <a:schemeClr val="tx1"/>
                </a:solidFill>
                <a:latin typeface="+mn-ea"/>
                <a:cs typeface="KoPubWorld돋움체 Medium" panose="00000600000000000000" pitchFamily="2" charset="-127"/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1AF073E8-4393-49BF-A1E2-A493B88B6BF3}"/>
                </a:ext>
              </a:extLst>
            </p:cNvPr>
            <p:cNvSpPr/>
            <p:nvPr/>
          </p:nvSpPr>
          <p:spPr>
            <a:xfrm>
              <a:off x="7623209" y="5954381"/>
              <a:ext cx="1950856" cy="31466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상장 후 </a:t>
              </a:r>
              <a:r>
                <a:rPr lang="en-US" altLang="ko-KR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EXIT </a:t>
              </a:r>
              <a:r>
                <a:rPr lang="ko-KR" altLang="en-US" sz="1100" dirty="0">
                  <a:solidFill>
                    <a:schemeClr val="tx1"/>
                  </a:solidFill>
                  <a:latin typeface="+mn-ea"/>
                  <a:cs typeface="KoPubWorld돋움체 Medium" panose="00000600000000000000" pitchFamily="2" charset="-127"/>
                </a:rPr>
                <a:t>전략 실행</a:t>
              </a:r>
              <a:endParaRPr lang="en-US" altLang="ko-KR" sz="1100" dirty="0">
                <a:solidFill>
                  <a:schemeClr val="tx1"/>
                </a:solidFill>
                <a:latin typeface="+mn-ea"/>
                <a:cs typeface="KoPubWorld돋움체 Medium" panose="00000600000000000000" pitchFamily="2" charset="-127"/>
              </a:endParaRPr>
            </a:p>
          </p:txBody>
        </p:sp>
        <p:cxnSp>
          <p:nvCxnSpPr>
            <p:cNvPr id="54" name="연결선: 꺾임 53">
              <a:extLst>
                <a:ext uri="{FF2B5EF4-FFF2-40B4-BE49-F238E27FC236}">
                  <a16:creationId xmlns:a16="http://schemas.microsoft.com/office/drawing/2014/main" id="{9FFB9C9A-7184-DA50-2387-08E7DDE2F6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4685" y="6131550"/>
              <a:ext cx="485016" cy="550982"/>
            </a:xfrm>
            <a:prstGeom prst="bentConnector3">
              <a:avLst>
                <a:gd name="adj1" fmla="val 50001"/>
              </a:avLst>
            </a:prstGeom>
            <a:ln w="19050">
              <a:solidFill>
                <a:srgbClr val="A6A6A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연결선: 꺾임 54">
              <a:extLst>
                <a:ext uri="{FF2B5EF4-FFF2-40B4-BE49-F238E27FC236}">
                  <a16:creationId xmlns:a16="http://schemas.microsoft.com/office/drawing/2014/main" id="{5EA9F2C9-2B03-FFFD-81DB-178A0EAD47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7120" y="6104273"/>
              <a:ext cx="448762" cy="30981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A6A6A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87068181-0FA0-B019-7594-A706D479081E}"/>
              </a:ext>
            </a:extLst>
          </p:cNvPr>
          <p:cNvSpPr/>
          <p:nvPr/>
        </p:nvSpPr>
        <p:spPr>
          <a:xfrm>
            <a:off x="651811" y="4994825"/>
            <a:ext cx="2299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400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KoPubWorld돋움체 Bold" panose="00000800000000000000" pitchFamily="2" charset="-127"/>
              </a:rPr>
              <a:t>공모주 투자 프로세스</a:t>
            </a:r>
          </a:p>
        </p:txBody>
      </p:sp>
    </p:spTree>
    <p:extLst>
      <p:ext uri="{BB962C8B-B14F-4D97-AF65-F5344CB8AC3E}">
        <p14:creationId xmlns:p14="http://schemas.microsoft.com/office/powerpoint/2010/main" val="322419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85D51-4AB1-D7A3-E2ED-99221D39B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15A6BBE2-8A9D-EA5E-7B19-94C4757546D3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9477A2B0-D16F-B397-EFA3-C23AF9437C4C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B7C2A71-102B-4EC5-50B6-F0CDA747BAB5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3EDE1673-847F-9ED5-030C-71706FBC6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718EAC-8A48-F6FA-A95A-489B86695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펀드운용 </a:t>
              </a:r>
            </a:p>
          </p:txBody>
        </p:sp>
      </p:grpSp>
      <p:sp>
        <p:nvSpPr>
          <p:cNvPr id="4" name="도넛 7">
            <a:extLst>
              <a:ext uri="{FF2B5EF4-FFF2-40B4-BE49-F238E27FC236}">
                <a16:creationId xmlns:a16="http://schemas.microsoft.com/office/drawing/2014/main" id="{9BF6D3E7-52F3-CDBE-3E14-F97600169E9D}"/>
              </a:ext>
            </a:extLst>
          </p:cNvPr>
          <p:cNvSpPr/>
          <p:nvPr/>
        </p:nvSpPr>
        <p:spPr>
          <a:xfrm>
            <a:off x="651811" y="1260959"/>
            <a:ext cx="163134" cy="162369"/>
          </a:xfrm>
          <a:prstGeom prst="donut">
            <a:avLst>
              <a:gd name="adj" fmla="val 24873"/>
            </a:avLst>
          </a:prstGeom>
          <a:solidFill>
            <a:srgbClr val="2A6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1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21D9B-7BB4-FF7F-6C69-91348CA76371}"/>
              </a:ext>
            </a:extLst>
          </p:cNvPr>
          <p:cNvSpPr txBox="1"/>
          <p:nvPr/>
        </p:nvSpPr>
        <p:spPr>
          <a:xfrm>
            <a:off x="814945" y="1142089"/>
            <a:ext cx="6195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+mn-ea"/>
              </a:rPr>
              <a:t>채권투자전략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1841226-DAAB-4F39-EFBA-120248DC62CF}"/>
              </a:ext>
            </a:extLst>
          </p:cNvPr>
          <p:cNvSpPr txBox="1"/>
          <p:nvPr/>
        </p:nvSpPr>
        <p:spPr>
          <a:xfrm>
            <a:off x="3998412" y="3173448"/>
            <a:ext cx="119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800" b="1" dirty="0">
                <a:solidFill>
                  <a:schemeClr val="bg1"/>
                </a:solidFill>
                <a:latin typeface="+mn-ea"/>
              </a:rPr>
              <a:t>투자대상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695F1355-0867-085D-B244-83061E30E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08830"/>
              </p:ext>
            </p:extLst>
          </p:nvPr>
        </p:nvGraphicFramePr>
        <p:xfrm>
          <a:off x="955440" y="1673227"/>
          <a:ext cx="8476973" cy="2692608"/>
        </p:xfrm>
        <a:graphic>
          <a:graphicData uri="http://schemas.openxmlformats.org/drawingml/2006/table">
            <a:tbl>
              <a:tblPr/>
              <a:tblGrid>
                <a:gridCol w="8476973">
                  <a:extLst>
                    <a:ext uri="{9D8B030D-6E8A-4147-A177-3AD203B41FA5}">
                      <a16:colId xmlns:a16="http://schemas.microsoft.com/office/drawing/2014/main" val="329447961"/>
                    </a:ext>
                  </a:extLst>
                </a:gridCol>
              </a:tblGrid>
              <a:tr h="26247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ko-KR" altLang="en-US" sz="1400" b="1" kern="1200" dirty="0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1" kern="1200" dirty="0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BUY</a:t>
                      </a:r>
                      <a:r>
                        <a:rPr lang="ko-KR" altLang="en-US" sz="1600" b="1" kern="1200" dirty="0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1" kern="1200" dirty="0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&amp;</a:t>
                      </a:r>
                      <a:r>
                        <a:rPr lang="ko-KR" altLang="en-US" sz="1600" b="1" kern="1200" dirty="0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600" b="1" kern="1200" dirty="0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HOLD</a:t>
                      </a:r>
                      <a:r>
                        <a:rPr lang="ko-KR" altLang="en-US" sz="1600" b="1" kern="1200" dirty="0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채권 투자 전략</a:t>
                      </a:r>
                      <a:endParaRPr lang="ko-KR" altLang="en-US" sz="1400" b="1" kern="1200" dirty="0">
                        <a:ln>
                          <a:solidFill>
                            <a:prstClr val="black">
                              <a:alpha val="0"/>
                            </a:prstClr>
                          </a:solidFill>
                        </a:ln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E4D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661594"/>
                  </a:ext>
                </a:extLst>
              </a:tr>
              <a:tr h="630753">
                <a:tc>
                  <a:txBody>
                    <a:bodyPr/>
                    <a:lstStyle/>
                    <a:p>
                      <a:pPr lvl="0" defTabSz="635000" fontAlgn="ctr" latinLnBrk="0"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969696"/>
                        </a:buClr>
                      </a:pPr>
                      <a:endParaRPr lang="en-US" altLang="ko-KR" sz="1400" dirty="0">
                        <a:ln>
                          <a:solidFill>
                            <a:prstClr val="black">
                              <a:alpha val="0"/>
                            </a:prst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lvl="0" defTabSz="635000" fontAlgn="ctr" latinLnBrk="0"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969696"/>
                        </a:buClr>
                      </a:pPr>
                      <a:r>
                        <a:rPr lang="ko-KR" altLang="en-US" sz="1400" dirty="0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◆</a:t>
                      </a:r>
                      <a:r>
                        <a:rPr lang="ko-KR" altLang="en-US" sz="1400" dirty="0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400" dirty="0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prstClr val="black"/>
                          </a:solidFill>
                          <a:latin typeface="+mn-ea"/>
                          <a:ea typeface="+mn-ea"/>
                        </a:rPr>
                        <a:t>투자전략</a:t>
                      </a:r>
                      <a:endParaRPr lang="en-US" altLang="ko-KR" sz="1400" dirty="0">
                        <a:ln>
                          <a:solidFill>
                            <a:prstClr val="black">
                              <a:alpha val="0"/>
                            </a:prstClr>
                          </a:solidFill>
                        </a:ln>
                        <a:solidFill>
                          <a:prstClr val="black"/>
                        </a:solidFill>
                        <a:latin typeface="+mn-ea"/>
                        <a:ea typeface="+mn-ea"/>
                      </a:endParaRPr>
                    </a:p>
                    <a:p>
                      <a:pPr lvl="0" defTabSz="635000" fontAlgn="ctr" latinLnBrk="0">
                        <a:spcBef>
                          <a:spcPts val="100"/>
                        </a:spcBef>
                        <a:spcAft>
                          <a:spcPts val="100"/>
                        </a:spcAft>
                        <a:buClr>
                          <a:srgbClr val="969696"/>
                        </a:buClr>
                      </a:pPr>
                      <a:endParaRPr lang="en-US" altLang="ko-KR" sz="1400" dirty="0">
                        <a:ln>
                          <a:solidFill>
                            <a:prstClr val="black">
                              <a:alpha val="0"/>
                            </a:prstClr>
                          </a:solidFill>
                        </a:ln>
                        <a:solidFill>
                          <a:prstClr val="black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055780"/>
                  </a:ext>
                </a:extLst>
              </a:tr>
              <a:tr h="1700747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  <a:defRPr lang="ko-KR" altLang="en-US"/>
                      </a:pPr>
                      <a:r>
                        <a:rPr lang="ko-KR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펀드 설정 금리 변동 위험 및 유동성 위험 최소화 위해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Buy &amp; Hold(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만기보유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) 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전략 위주로 투자</a:t>
                      </a:r>
                      <a:endParaRPr lang="en-US" altLang="ko-K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3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lang="ko-KR" altLang="en-US"/>
                      </a:pPr>
                      <a:r>
                        <a:rPr lang="ko-KR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국공채 등 우량채권 위주로 투자</a:t>
                      </a:r>
                      <a:endParaRPr lang="en-US" altLang="ko-K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  <a:defRPr lang="ko-KR" altLang="en-US"/>
                      </a:pPr>
                      <a:r>
                        <a:rPr lang="en-US" altLang="ko-K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AA-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이상의 채권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기업어음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전단채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포함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에 투자함으로써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Credit Risk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를 최소화</a:t>
                      </a:r>
                      <a:endParaRPr lang="en-US" altLang="ko-K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  <a:defRPr lang="ko-KR" altLang="en-US"/>
                      </a:pPr>
                      <a:r>
                        <a:rPr lang="ko-KR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최근 </a:t>
                      </a:r>
                      <a:r>
                        <a:rPr lang="en-US" altLang="ko-KR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년내 신용등급 하향이 없는 종목에 투자</a:t>
                      </a:r>
                      <a:endParaRPr lang="en-US" altLang="ko-K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  <a:defRPr lang="ko-KR" altLang="en-US"/>
                      </a:pPr>
                      <a:r>
                        <a:rPr lang="ko-KR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투자계획 및 유동성 등을 고려하여 적정 </a:t>
                      </a:r>
                      <a:r>
                        <a:rPr lang="ko-KR" altLang="en-US" sz="1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듀레이션의</a:t>
                      </a:r>
                      <a:r>
                        <a:rPr lang="ko-KR" altLang="en-US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ea typeface="+mn-ea"/>
                        </a:rPr>
                        <a:t> 종목선정</a:t>
                      </a:r>
                      <a:endParaRPr lang="en-US" altLang="ko-KR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14863"/>
                  </a:ext>
                </a:extLst>
              </a:tr>
            </a:tbl>
          </a:graphicData>
        </a:graphic>
      </p:graphicFrame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EC6FF4BE-1DF3-D5E8-7010-9C6BA6E4697A}"/>
              </a:ext>
            </a:extLst>
          </p:cNvPr>
          <p:cNvSpPr txBox="1">
            <a:spLocks/>
          </p:cNvSpPr>
          <p:nvPr/>
        </p:nvSpPr>
        <p:spPr>
          <a:xfrm>
            <a:off x="933531" y="4365835"/>
            <a:ext cx="8476973" cy="541330"/>
          </a:xfrm>
          <a:prstGeom prst="rect">
            <a:avLst/>
          </a:prstGeom>
          <a:solidFill>
            <a:srgbClr val="4E4DA3">
              <a:alpha val="19000"/>
            </a:srgbClr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무리한 채권매매는 자제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” </a:t>
            </a:r>
            <a:r>
              <a: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하고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안정적인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Carry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수익 확보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E7B42E18-6CE7-2E19-15BC-20D725E226F6}"/>
              </a:ext>
            </a:extLst>
          </p:cNvPr>
          <p:cNvGrpSpPr/>
          <p:nvPr/>
        </p:nvGrpSpPr>
        <p:grpSpPr>
          <a:xfrm>
            <a:off x="4191001" y="5036508"/>
            <a:ext cx="5210538" cy="1530985"/>
            <a:chOff x="4174127" y="5036508"/>
            <a:chExt cx="5227412" cy="1530985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14C85536-4BBB-B30A-25E3-6768A3CA40FE}"/>
                </a:ext>
              </a:extLst>
            </p:cNvPr>
            <p:cNvSpPr/>
            <p:nvPr/>
          </p:nvSpPr>
          <p:spPr>
            <a:xfrm>
              <a:off x="4174127" y="5036508"/>
              <a:ext cx="5227412" cy="332105"/>
            </a:xfrm>
            <a:prstGeom prst="roundRect">
              <a:avLst/>
            </a:prstGeom>
            <a:solidFill>
              <a:srgbClr val="4E4DA3">
                <a:alpha val="21000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latinLnBrk="1">
                <a:lnSpc>
                  <a:spcPct val="107000"/>
                </a:lnSpc>
                <a:spcAft>
                  <a:spcPts val="800"/>
                </a:spcAft>
              </a:pPr>
              <a:r>
                <a:rPr lang="ko-KR" sz="1200" kern="100" dirty="0">
                  <a:effectLst/>
                  <a:latin typeface="+mn-ea"/>
                  <a:cs typeface="Times New Roman" panose="02020603050405020304" pitchFamily="18" charset="0"/>
                </a:rPr>
                <a:t>자산배분</a:t>
              </a:r>
              <a:r>
                <a:rPr lang="en-US" sz="1200" kern="100" dirty="0">
                  <a:effectLst/>
                  <a:latin typeface="+mn-ea"/>
                  <a:cs typeface="Times New Roman" panose="02020603050405020304" pitchFamily="18" charset="0"/>
                </a:rPr>
                <a:t>: </a:t>
              </a:r>
              <a:r>
                <a:rPr lang="ko-KR" sz="1200" kern="100" dirty="0">
                  <a:effectLst/>
                  <a:latin typeface="+mn-ea"/>
                  <a:cs typeface="Times New Roman" panose="02020603050405020304" pitchFamily="18" charset="0"/>
                </a:rPr>
                <a:t>경제와 기업의 성과를 기초로 적절한 채권을 결정</a:t>
              </a: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89EAAD6A-717E-94F2-C37A-842093FFD350}"/>
                </a:ext>
              </a:extLst>
            </p:cNvPr>
            <p:cNvSpPr/>
            <p:nvPr/>
          </p:nvSpPr>
          <p:spPr>
            <a:xfrm>
              <a:off x="4174127" y="5442273"/>
              <a:ext cx="5227412" cy="332105"/>
            </a:xfrm>
            <a:prstGeom prst="roundRect">
              <a:avLst/>
            </a:prstGeom>
            <a:solidFill>
              <a:srgbClr val="4E4DA3">
                <a:alpha val="21000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latinLnBrk="1">
                <a:lnSpc>
                  <a:spcPct val="107000"/>
                </a:lnSpc>
                <a:spcAft>
                  <a:spcPts val="800"/>
                </a:spcAft>
              </a:pPr>
              <a:r>
                <a:rPr lang="ko-KR" sz="1200" kern="100" dirty="0">
                  <a:effectLst/>
                  <a:latin typeface="+mn-ea"/>
                  <a:cs typeface="Times New Roman" panose="02020603050405020304" pitchFamily="18" charset="0"/>
                </a:rPr>
                <a:t>금리 및 </a:t>
              </a:r>
              <a:r>
                <a:rPr lang="ko-KR" sz="1200" kern="100" dirty="0" err="1">
                  <a:effectLst/>
                  <a:latin typeface="+mn-ea"/>
                  <a:cs typeface="Times New Roman" panose="02020603050405020304" pitchFamily="18" charset="0"/>
                </a:rPr>
                <a:t>듀레이션</a:t>
              </a:r>
              <a:r>
                <a:rPr lang="ko-KR" sz="1200" kern="100" dirty="0">
                  <a:effectLst/>
                  <a:latin typeface="+mn-ea"/>
                  <a:cs typeface="Times New Roman" panose="02020603050405020304" pitchFamily="18" charset="0"/>
                </a:rPr>
                <a:t> 관리</a:t>
              </a:r>
              <a:r>
                <a:rPr lang="en-US" sz="1200" kern="100" dirty="0">
                  <a:effectLst/>
                  <a:latin typeface="+mn-ea"/>
                  <a:cs typeface="Times New Roman" panose="02020603050405020304" pitchFamily="18" charset="0"/>
                </a:rPr>
                <a:t>: </a:t>
              </a:r>
              <a:r>
                <a:rPr lang="ko-KR" sz="1200" kern="100" dirty="0">
                  <a:effectLst/>
                  <a:latin typeface="+mn-ea"/>
                  <a:cs typeface="Times New Roman" panose="02020603050405020304" pitchFamily="18" charset="0"/>
                </a:rPr>
                <a:t>시장환경 및 만기 등을 파악</a:t>
              </a:r>
            </a:p>
          </p:txBody>
        </p:sp>
        <p:sp>
          <p:nvSpPr>
            <p:cNvPr id="16" name="사각형: 둥근 모서리 15">
              <a:extLst>
                <a:ext uri="{FF2B5EF4-FFF2-40B4-BE49-F238E27FC236}">
                  <a16:creationId xmlns:a16="http://schemas.microsoft.com/office/drawing/2014/main" id="{0655B57A-E1B6-882A-2977-F36B435E1E89}"/>
                </a:ext>
              </a:extLst>
            </p:cNvPr>
            <p:cNvSpPr/>
            <p:nvPr/>
          </p:nvSpPr>
          <p:spPr>
            <a:xfrm>
              <a:off x="4174127" y="5839148"/>
              <a:ext cx="5227412" cy="332105"/>
            </a:xfrm>
            <a:prstGeom prst="roundRect">
              <a:avLst/>
            </a:prstGeom>
            <a:solidFill>
              <a:srgbClr val="4E4DA3">
                <a:alpha val="21000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latinLnBrk="1">
                <a:lnSpc>
                  <a:spcPct val="107000"/>
                </a:lnSpc>
                <a:spcAft>
                  <a:spcPts val="800"/>
                </a:spcAft>
              </a:pPr>
              <a:r>
                <a:rPr lang="ko-KR" sz="1200" kern="100" dirty="0">
                  <a:effectLst/>
                  <a:latin typeface="+mn-ea"/>
                  <a:cs typeface="Times New Roman" panose="02020603050405020304" pitchFamily="18" charset="0"/>
                </a:rPr>
                <a:t>종목선정</a:t>
              </a:r>
              <a:r>
                <a:rPr lang="en-US" sz="1200" kern="100" dirty="0">
                  <a:effectLst/>
                  <a:latin typeface="+mn-ea"/>
                  <a:cs typeface="Times New Roman" panose="02020603050405020304" pitchFamily="18" charset="0"/>
                </a:rPr>
                <a:t>: </a:t>
              </a:r>
              <a:r>
                <a:rPr lang="ko-KR" sz="1200" kern="100" dirty="0">
                  <a:effectLst/>
                  <a:latin typeface="+mn-ea"/>
                  <a:cs typeface="Times New Roman" panose="02020603050405020304" pitchFamily="18" charset="0"/>
                </a:rPr>
                <a:t>최근 신용등급하락이 없고</a:t>
              </a:r>
              <a:r>
                <a:rPr lang="en-US" sz="1200" kern="100" dirty="0">
                  <a:effectLst/>
                  <a:latin typeface="+mn-ea"/>
                  <a:cs typeface="Times New Roman" panose="02020603050405020304" pitchFamily="18" charset="0"/>
                </a:rPr>
                <a:t>, AA-</a:t>
              </a:r>
              <a:r>
                <a:rPr lang="ko-KR" sz="1200" kern="100" dirty="0">
                  <a:effectLst/>
                  <a:latin typeface="+mn-ea"/>
                  <a:cs typeface="Times New Roman" panose="02020603050405020304" pitchFamily="18" charset="0"/>
                </a:rPr>
                <a:t>이상의 우량채권 선정</a:t>
              </a:r>
            </a:p>
          </p:txBody>
        </p:sp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C833198E-E3B6-E5C7-124C-7D2D9B62083F}"/>
                </a:ext>
              </a:extLst>
            </p:cNvPr>
            <p:cNvSpPr/>
            <p:nvPr/>
          </p:nvSpPr>
          <p:spPr>
            <a:xfrm>
              <a:off x="4174127" y="6235388"/>
              <a:ext cx="5227412" cy="332105"/>
            </a:xfrm>
            <a:prstGeom prst="roundRect">
              <a:avLst/>
            </a:prstGeom>
            <a:solidFill>
              <a:srgbClr val="4E4DA3">
                <a:alpha val="21000"/>
              </a:srgb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latinLnBrk="1">
                <a:lnSpc>
                  <a:spcPct val="107000"/>
                </a:lnSpc>
                <a:spcAft>
                  <a:spcPts val="800"/>
                </a:spcAft>
              </a:pPr>
              <a:r>
                <a:rPr lang="ko-KR" sz="1200" kern="100" dirty="0">
                  <a:effectLst/>
                  <a:latin typeface="+mn-ea"/>
                  <a:cs typeface="Times New Roman" panose="02020603050405020304" pitchFamily="18" charset="0"/>
                </a:rPr>
                <a:t>리스크 관리</a:t>
              </a:r>
              <a:r>
                <a:rPr lang="en-US" sz="1200" kern="100" dirty="0">
                  <a:effectLst/>
                  <a:latin typeface="+mn-ea"/>
                  <a:cs typeface="Times New Roman" panose="02020603050405020304" pitchFamily="18" charset="0"/>
                </a:rPr>
                <a:t>: </a:t>
              </a:r>
              <a:r>
                <a:rPr lang="ko-KR" sz="1200" kern="100" dirty="0">
                  <a:effectLst/>
                  <a:latin typeface="+mn-ea"/>
                  <a:cs typeface="Times New Roman" panose="02020603050405020304" pitchFamily="18" charset="0"/>
                </a:rPr>
                <a:t>채권의 비중 및 만기도래 </a:t>
              </a:r>
              <a:r>
                <a:rPr lang="ko-KR" sz="1200" kern="100" dirty="0" err="1">
                  <a:effectLst/>
                  <a:latin typeface="+mn-ea"/>
                  <a:cs typeface="Times New Roman" panose="02020603050405020304" pitchFamily="18" charset="0"/>
                </a:rPr>
                <a:t>듀레이션</a:t>
              </a:r>
              <a:r>
                <a:rPr lang="ko-KR" sz="1200" kern="100" dirty="0">
                  <a:effectLst/>
                  <a:latin typeface="+mn-ea"/>
                  <a:cs typeface="Times New Roman" panose="02020603050405020304" pitchFamily="18" charset="0"/>
                </a:rPr>
                <a:t> 관리</a:t>
              </a:r>
            </a:p>
          </p:txBody>
        </p:sp>
      </p:grpSp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C69EE1B6-DAA5-ACE3-6C32-60C11102A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598345"/>
              </p:ext>
            </p:extLst>
          </p:nvPr>
        </p:nvGraphicFramePr>
        <p:xfrm>
          <a:off x="915798" y="5066829"/>
          <a:ext cx="3082614" cy="153416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1541307">
                  <a:extLst>
                    <a:ext uri="{9D8B030D-6E8A-4147-A177-3AD203B41FA5}">
                      <a16:colId xmlns:a16="http://schemas.microsoft.com/office/drawing/2014/main" val="926955980"/>
                    </a:ext>
                  </a:extLst>
                </a:gridCol>
                <a:gridCol w="1541307">
                  <a:extLst>
                    <a:ext uri="{9D8B030D-6E8A-4147-A177-3AD203B41FA5}">
                      <a16:colId xmlns:a16="http://schemas.microsoft.com/office/drawing/2014/main" val="3340937410"/>
                    </a:ext>
                  </a:extLst>
                </a:gridCol>
              </a:tblGrid>
              <a:tr h="7346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200" b="0" kern="100" dirty="0">
                          <a:effectLst/>
                        </a:rPr>
                        <a:t>자산 배분</a:t>
                      </a:r>
                      <a:endParaRPr lang="ko-KR" sz="1200" b="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200" b="0" kern="100" dirty="0">
                          <a:effectLst/>
                        </a:rPr>
                        <a:t>금리 및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200" b="0" kern="100" dirty="0" err="1">
                          <a:effectLst/>
                        </a:rPr>
                        <a:t>듀레이션</a:t>
                      </a:r>
                      <a:r>
                        <a:rPr lang="ko-KR" sz="1200" b="0" kern="100" dirty="0">
                          <a:effectLst/>
                        </a:rPr>
                        <a:t> 관리</a:t>
                      </a:r>
                      <a:endParaRPr lang="ko-KR" sz="1200" b="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25680064"/>
                  </a:ext>
                </a:extLst>
              </a:tr>
              <a:tr h="79946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200" b="0" kern="100" dirty="0">
                          <a:effectLst/>
                        </a:rPr>
                        <a:t>적정종목</a:t>
                      </a:r>
                    </a:p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200" b="0" kern="100" dirty="0">
                          <a:effectLst/>
                        </a:rPr>
                        <a:t>평가</a:t>
                      </a:r>
                      <a:endParaRPr lang="ko-KR" sz="1200" b="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o-KR" sz="1200" b="0" kern="100" dirty="0">
                          <a:effectLst/>
                        </a:rPr>
                        <a:t>리스크 관리</a:t>
                      </a:r>
                      <a:endParaRPr lang="ko-KR" sz="1200" b="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0557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710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D1F24-C761-0B95-DE36-4502AD092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BF7FB841-E25A-1899-F673-B252A3E40D44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8BF90DD6-D4A2-4C34-2202-C6113BD3851D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6F64F28-C7C0-E114-FE9B-C701642B2AC8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76EBE4A1-4079-24C2-B482-111B23963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FDE62C9-EA52-6278-97F3-7C8806669E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펀드운용 </a:t>
              </a:r>
            </a:p>
          </p:txBody>
        </p:sp>
      </p:grpSp>
      <p:sp>
        <p:nvSpPr>
          <p:cNvPr id="10" name="도넛 7">
            <a:extLst>
              <a:ext uri="{FF2B5EF4-FFF2-40B4-BE49-F238E27FC236}">
                <a16:creationId xmlns:a16="http://schemas.microsoft.com/office/drawing/2014/main" id="{0B223580-09E7-2AD2-D452-F7182D002A1C}"/>
              </a:ext>
            </a:extLst>
          </p:cNvPr>
          <p:cNvSpPr/>
          <p:nvPr/>
        </p:nvSpPr>
        <p:spPr>
          <a:xfrm>
            <a:off x="651811" y="1260959"/>
            <a:ext cx="163134" cy="162369"/>
          </a:xfrm>
          <a:prstGeom prst="donut">
            <a:avLst>
              <a:gd name="adj" fmla="val 24873"/>
            </a:avLst>
          </a:prstGeom>
          <a:solidFill>
            <a:srgbClr val="2A6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1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BD2FD-47E2-A390-57F7-B0369F061A7F}"/>
              </a:ext>
            </a:extLst>
          </p:cNvPr>
          <p:cNvSpPr txBox="1"/>
          <p:nvPr/>
        </p:nvSpPr>
        <p:spPr>
          <a:xfrm>
            <a:off x="814945" y="1214172"/>
            <a:ext cx="6195455" cy="30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2000" b="1" dirty="0">
                <a:ln>
                  <a:solidFill>
                    <a:schemeClr val="bg1">
                      <a:alpha val="0"/>
                    </a:schemeClr>
                  </a:solidFill>
                </a:ln>
                <a:latin typeface="+mn-ea"/>
                <a:cs typeface="KoPubWorld돋움체 Bold" panose="00000800000000000000" pitchFamily="2" charset="-127"/>
              </a:rPr>
              <a:t>운용전략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5692C429-50B8-15E7-7C0D-611469A89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245335"/>
              </p:ext>
            </p:extLst>
          </p:nvPr>
        </p:nvGraphicFramePr>
        <p:xfrm>
          <a:off x="811238" y="1716088"/>
          <a:ext cx="8637562" cy="4608512"/>
        </p:xfrm>
        <a:graphic>
          <a:graphicData uri="http://schemas.openxmlformats.org/drawingml/2006/table">
            <a:tbl>
              <a:tblPr/>
              <a:tblGrid>
                <a:gridCol w="1439594">
                  <a:extLst>
                    <a:ext uri="{9D8B030D-6E8A-4147-A177-3AD203B41FA5}">
                      <a16:colId xmlns:a16="http://schemas.microsoft.com/office/drawing/2014/main" val="201918242"/>
                    </a:ext>
                  </a:extLst>
                </a:gridCol>
                <a:gridCol w="7197968">
                  <a:extLst>
                    <a:ext uri="{9D8B030D-6E8A-4147-A177-3AD203B41FA5}">
                      <a16:colId xmlns:a16="http://schemas.microsoft.com/office/drawing/2014/main" val="3949253917"/>
                    </a:ext>
                  </a:extLst>
                </a:gridCol>
              </a:tblGrid>
              <a:tr h="6320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1200" dirty="0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latin typeface="+mn-ea"/>
                          <a:ea typeface="+mn-ea"/>
                          <a:cs typeface="+mn-cs"/>
                        </a:rPr>
                        <a:t>구분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400" b="1" kern="1200" dirty="0">
                          <a:ln>
                            <a:solidFill>
                              <a:prstClr val="black"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latin typeface="+mn-ea"/>
                          <a:ea typeface="+mn-ea"/>
                          <a:cs typeface="+mn-cs"/>
                        </a:rPr>
                        <a:t>Market Approach</a:t>
                      </a:r>
                      <a:endParaRPr lang="ko-KR" altLang="en-US" sz="1400" b="1" kern="1200" dirty="0">
                        <a:ln>
                          <a:solidFill>
                            <a:prstClr val="black"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3999" marR="53999" marT="7201" marB="720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473661"/>
                  </a:ext>
                </a:extLst>
              </a:tr>
              <a:tr h="7346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접근방식</a:t>
                      </a:r>
                      <a:endParaRPr lang="en-US" altLang="ko-KR" sz="14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유사한 상장기업과의 비교를 통하여 평가 대상의 가치를 결정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943990"/>
                  </a:ext>
                </a:extLst>
              </a:tr>
              <a:tr h="74091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고려사항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사업특정상의 정성적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정량적 유사성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just" latinLnBrk="1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비교 기업 충족 요건 여부 판단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산업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영업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재무 위험의 유사성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205342"/>
                  </a:ext>
                </a:extLst>
              </a:tr>
              <a:tr h="7346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특</a:t>
                      </a:r>
                      <a:r>
                        <a:rPr lang="ko-KR" altLang="en-US" sz="1400" b="1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  정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가치평가에 사용되는 시장 배수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PER, PSR, PBR, EV/EBITDA</a:t>
                      </a:r>
                      <a:endParaRPr lang="ko-KR" altLang="en-US" sz="12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3668142"/>
                  </a:ext>
                </a:extLst>
              </a:tr>
              <a:tr h="176629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세부방법론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PER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비교를 통한 적정주가 구하기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just" latinLnBrk="1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- 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동종업종의 대표 주식을 비교 대상으로 선정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just" latinLnBrk="1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맑은 고딕" panose="020B0503020000020004" pitchFamily="50" charset="-127"/>
                        <a:buNone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-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시장전체의 평균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PER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 해당업종의 성장성과 수익성을 비교하여 할인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·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할증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 algn="just" latinLnBrk="1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맑은 고딕" panose="020B0503020000020004" pitchFamily="50" charset="-127"/>
                        <a:buNone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- 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비교 대상과 비교 회사의 업체간 우열을 비교해 할인이나 할증하여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구한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PER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에 </a:t>
                      </a:r>
                      <a:endParaRPr lang="en-US" altLang="ko-KR" sz="12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indent="0" algn="just" latinLnBrk="1">
                        <a:lnSpc>
                          <a:spcPct val="11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맑은 고딕" panose="020B0503020000020004" pitchFamily="50" charset="-127"/>
                        <a:buNone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     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회사의 당기순이익을 곱해서 적정주가 산정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99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339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25BF4-F206-129F-F598-5570383FE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E24118D2-2986-06F2-2316-45E0B47E2C0B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47989CB5-0538-C979-C3CD-9F8A1AA2EFE4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4E5D555E-8D2E-2243-F549-1856DED7DC3E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92D183D8-B954-F350-55B4-DAD6B98E84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E289C9-28E9-790A-7680-AD787D9E5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펀드운용 </a:t>
              </a:r>
            </a:p>
          </p:txBody>
        </p:sp>
      </p:grpSp>
      <p:sp>
        <p:nvSpPr>
          <p:cNvPr id="4" name="도넛 7">
            <a:extLst>
              <a:ext uri="{FF2B5EF4-FFF2-40B4-BE49-F238E27FC236}">
                <a16:creationId xmlns:a16="http://schemas.microsoft.com/office/drawing/2014/main" id="{A505CAD0-9FFF-1427-4955-073B4F95BE90}"/>
              </a:ext>
            </a:extLst>
          </p:cNvPr>
          <p:cNvSpPr/>
          <p:nvPr/>
        </p:nvSpPr>
        <p:spPr>
          <a:xfrm>
            <a:off x="651811" y="1260959"/>
            <a:ext cx="163134" cy="162369"/>
          </a:xfrm>
          <a:prstGeom prst="donut">
            <a:avLst>
              <a:gd name="adj" fmla="val 24873"/>
            </a:avLst>
          </a:prstGeom>
          <a:solidFill>
            <a:srgbClr val="2A6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1100" dirty="0">
              <a:solidFill>
                <a:schemeClr val="tx1"/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D76F2-C3FC-DAFE-85F7-5FC20C995862}"/>
              </a:ext>
            </a:extLst>
          </p:cNvPr>
          <p:cNvSpPr txBox="1"/>
          <p:nvPr/>
        </p:nvSpPr>
        <p:spPr>
          <a:xfrm>
            <a:off x="814945" y="1142089"/>
            <a:ext cx="5151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+mn-ea"/>
              </a:rPr>
              <a:t>내부통제기준 및 내부통제시스템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73470-A98D-2ECE-0BB3-E526690E3F61}"/>
              </a:ext>
            </a:extLst>
          </p:cNvPr>
          <p:cNvSpPr txBox="1"/>
          <p:nvPr/>
        </p:nvSpPr>
        <p:spPr>
          <a:xfrm>
            <a:off x="838200" y="1676400"/>
            <a:ext cx="46197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300" b="1" dirty="0">
                <a:latin typeface="+mn-ea"/>
              </a:rPr>
              <a:t>펀드 리스크 관리 전략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EDAA1277-3C91-A477-1FC9-BEB74979C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52886"/>
              </p:ext>
            </p:extLst>
          </p:nvPr>
        </p:nvGraphicFramePr>
        <p:xfrm>
          <a:off x="966946" y="2193775"/>
          <a:ext cx="8116570" cy="4443073"/>
        </p:xfrm>
        <a:graphic>
          <a:graphicData uri="http://schemas.openxmlformats.org/drawingml/2006/table">
            <a:tbl>
              <a:tblPr/>
              <a:tblGrid>
                <a:gridCol w="1940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148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ko-KR" sz="14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단 계</a:t>
                      </a:r>
                      <a:endParaRPr lang="ko-KR" sz="14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Malgun Gothic Semilight" panose="020B0503020000020004" pitchFamily="34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6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ko-KR" sz="14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내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   </a:t>
                      </a:r>
                      <a:r>
                        <a:rPr lang="ko-KR" sz="1400" b="1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용</a:t>
                      </a:r>
                      <a:endParaRPr lang="ko-KR" sz="14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Malgun Gothic Semilight" panose="020B0503020000020004" pitchFamily="34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6D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7757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ko-KR" sz="14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사전관리</a:t>
                      </a:r>
                      <a:endParaRPr lang="ko-KR" sz="1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algun Gothic Semilight" panose="020B0503020000020004" pitchFamily="34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168275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투자심의위원회 및 상품심의위원회 개최로 리스크 사전점검</a:t>
                      </a:r>
                    </a:p>
                    <a:p>
                      <a:pPr marL="342900" lvl="0" indent="-168275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상품개발단계에서의 리스크 요인 사전점검</a:t>
                      </a:r>
                    </a:p>
                    <a:p>
                      <a:pPr marL="342900" lvl="0" indent="-168275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sz="12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리스크관리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 프로세스 마련</a:t>
                      </a:r>
                    </a:p>
                    <a:p>
                      <a:pPr marL="342900" lvl="0" indent="-168275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투자설명서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/ 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규약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/ 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운용계획서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(IM) 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리스크 고지 문서화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558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ko-KR" sz="14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중간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(</a:t>
                      </a:r>
                      <a:r>
                        <a:rPr lang="ko-KR" sz="14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상시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)</a:t>
                      </a:r>
                      <a:r>
                        <a:rPr lang="ko-KR" sz="14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관리</a:t>
                      </a:r>
                      <a:endParaRPr lang="ko-KR" sz="1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algun Gothic Semilight" panose="020B0503020000020004" pitchFamily="34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168275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시스템을 이용한 </a:t>
                      </a:r>
                      <a:r>
                        <a:rPr lang="ko-KR" sz="12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리스크한도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 및 지표 모니터링</a:t>
                      </a:r>
                    </a:p>
                    <a:p>
                      <a:pPr marL="342900" lvl="0" indent="-168275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한도 근접 또는 초과시 피드백</a:t>
                      </a:r>
                    </a:p>
                    <a:p>
                      <a:pPr marL="342900" lvl="0" indent="-168275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sz="12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운용역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 자체 점검 및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CEO. 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준법감시인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2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중 점검체계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558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ko-KR" sz="1400" b="1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사후관리</a:t>
                      </a:r>
                      <a:endParaRPr lang="ko-KR" sz="1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algun Gothic Semilight" panose="020B0503020000020004" pitchFamily="34" charset="-127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168275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sz="12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리스크관리실무위원회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 개최 및 보고</a:t>
                      </a:r>
                    </a:p>
                    <a:p>
                      <a:pPr marL="342900" lvl="0" indent="-168275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sz="12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리스크관리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 프로세스 개선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(</a:t>
                      </a:r>
                      <a:r>
                        <a:rPr lang="ko-KR" sz="12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리스크발생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 원인규명 및 재발방지 대책 마련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)</a:t>
                      </a:r>
                      <a:endParaRPr lang="ko-KR" sz="12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Malgun Gothic Semilight" panose="020B0503020000020004" pitchFamily="34" charset="-127"/>
                      </a:endParaRPr>
                    </a:p>
                    <a:p>
                      <a:pPr marL="342900" lvl="0" indent="-168275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sz="1200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리스크반영</a:t>
                      </a:r>
                      <a:r>
                        <a:rPr lang="ko-KR" sz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Malgun Gothic Semilight" panose="020B0503020000020004" pitchFamily="34" charset="-127"/>
                        </a:rPr>
                        <a:t> 성과평가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F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212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05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>
            <a:extLst>
              <a:ext uri="{FF2B5EF4-FFF2-40B4-BE49-F238E27FC236}">
                <a16:creationId xmlns:a16="http://schemas.microsoft.com/office/drawing/2014/main" id="{7DF7F61D-A61E-384F-D814-5A6B96544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 descr="텍스트, 스크린샷, 폰트, 그래픽이(가) 표시된 사진&#10;&#10;자동 생성된 설명">
            <a:extLst>
              <a:ext uri="{FF2B5EF4-FFF2-40B4-BE49-F238E27FC236}">
                <a16:creationId xmlns:a16="http://schemas.microsoft.com/office/drawing/2014/main" id="{30E4EB28-7D0B-6B2A-99D4-B397D9F8A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2868175" cy="567424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63EC6794-8F61-EA2B-3019-FEE240567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1" y="2724041"/>
            <a:ext cx="873046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r>
              <a:rPr kumimoji="0"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2020</a:t>
            </a:r>
            <a:r>
              <a:rPr kumimoji="0"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년 </a:t>
            </a:r>
            <a:r>
              <a:rPr kumimoji="0"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4</a:t>
            </a:r>
            <a:r>
              <a:rPr kumimoji="0"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월 설립된 </a:t>
            </a:r>
            <a:r>
              <a:rPr kumimoji="0"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엘에프자산운용</a:t>
            </a:r>
            <a:r>
              <a:rPr kumimoji="0"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㈜는 </a:t>
            </a:r>
            <a:endParaRPr kumimoji="0"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사업기획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사업관리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(Project Management),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개발방향 및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컨셉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설정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재무적ㆍ사회적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타당성분석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마케팅 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및 실행전략수립 등의 다양한 업무를 수행하고 있는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리버티랜드㈜가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출자하여 설립하였습니다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</a:t>
            </a:r>
          </a:p>
          <a:p>
            <a:pPr>
              <a:lnSpc>
                <a:spcPct val="200000"/>
              </a:lnSpc>
            </a:pP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엘에프자산운용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㈜는 투자대상 발굴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투자기획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투자자유치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펀드설정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SPC(PFV)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설립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AMC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운영 및 관리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등 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최적의 금융자문 및 금융구도를 제시 할 것입니다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1F1F08-5759-259E-96DB-0FE5F0CA9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3282" y="6047741"/>
            <a:ext cx="292494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>
              <a:lnSpc>
                <a:spcPct val="150000"/>
              </a:lnSpc>
            </a:pP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엘에프자산운용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㈜ 임직원 일동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10E58A-C97A-F80C-E7F3-C2D650AA4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385" y="1052130"/>
            <a:ext cx="873046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엘에프자산운용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㈜는 </a:t>
            </a:r>
            <a:endParaRPr lang="en-US" altLang="ko-KR" sz="14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시장조사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법률검토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기획설계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상품계획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사업성분석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금융구도의 제시가 가능한 </a:t>
            </a:r>
            <a:r>
              <a:rPr lang="ko-KR" altLang="en-US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토탈서비스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(Total Service)</a:t>
            </a:r>
          </a:p>
          <a:p>
            <a:pPr>
              <a:lnSpc>
                <a:spcPct val="200000"/>
              </a:lnSpc>
            </a:pPr>
            <a:r>
              <a: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가 가능한 전문 금융회사 입니다</a:t>
            </a: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6956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25264F0E-E0C3-73C0-A1AD-B09D621460A3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5A93B9C6-A3A1-FFAE-5B36-D5FC10CB771B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0EF1005-13A1-7424-4DBE-1F99679BE323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A82FDA8F-A9CC-C106-C76C-95201BCF8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E8CC0F-3BEC-5F28-8E7A-4E1B20422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금융주선 </a:t>
              </a:r>
            </a:p>
          </p:txBody>
        </p:sp>
      </p:grpSp>
      <p:sp>
        <p:nvSpPr>
          <p:cNvPr id="2" name="object 3">
            <a:extLst>
              <a:ext uri="{FF2B5EF4-FFF2-40B4-BE49-F238E27FC236}">
                <a16:creationId xmlns:a16="http://schemas.microsoft.com/office/drawing/2014/main" id="{758BBE03-7165-F845-543F-C338C6C7F201}"/>
              </a:ext>
            </a:extLst>
          </p:cNvPr>
          <p:cNvSpPr txBox="1"/>
          <p:nvPr/>
        </p:nvSpPr>
        <p:spPr>
          <a:xfrm>
            <a:off x="1676400" y="1216474"/>
            <a:ext cx="57150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ko-KR" altLang="en-US" sz="3600" b="1" dirty="0">
                <a:latin typeface="+mn-ea"/>
                <a:cs typeface="HY헤드라인M"/>
              </a:rPr>
              <a:t>대출중개 </a:t>
            </a:r>
            <a:r>
              <a:rPr lang="en-US" altLang="ko-KR" sz="3600" b="1" dirty="0">
                <a:latin typeface="+mn-ea"/>
                <a:cs typeface="HY헤드라인M"/>
              </a:rPr>
              <a:t>· </a:t>
            </a:r>
            <a:r>
              <a:rPr lang="ko-KR" altLang="en-US" sz="3600" b="1" dirty="0">
                <a:latin typeface="+mn-ea"/>
                <a:cs typeface="HY헤드라인M"/>
              </a:rPr>
              <a:t>주선</a:t>
            </a:r>
            <a:r>
              <a:rPr lang="en-US" sz="3600" b="1" dirty="0">
                <a:latin typeface="+mn-ea"/>
                <a:cs typeface="HY헤드라인M"/>
              </a:rPr>
              <a:t> 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HY헤드라인M"/>
              </a:rPr>
              <a:t>714</a:t>
            </a:r>
            <a:r>
              <a:rPr lang="ko-KR" alt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HY헤드라인M"/>
              </a:rPr>
              <a:t>억원</a:t>
            </a:r>
            <a:endParaRPr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HY헤드라인M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4DB68B7-67D7-50CA-372D-2D8965FB3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615196"/>
              </p:ext>
            </p:extLst>
          </p:nvPr>
        </p:nvGraphicFramePr>
        <p:xfrm>
          <a:off x="415924" y="2057402"/>
          <a:ext cx="9261475" cy="4343400"/>
        </p:xfrm>
        <a:graphic>
          <a:graphicData uri="http://schemas.openxmlformats.org/drawingml/2006/table">
            <a:tbl>
              <a:tblPr/>
              <a:tblGrid>
                <a:gridCol w="4220938">
                  <a:extLst>
                    <a:ext uri="{9D8B030D-6E8A-4147-A177-3AD203B41FA5}">
                      <a16:colId xmlns:a16="http://schemas.microsoft.com/office/drawing/2014/main" val="72918679"/>
                    </a:ext>
                  </a:extLst>
                </a:gridCol>
                <a:gridCol w="1557239">
                  <a:extLst>
                    <a:ext uri="{9D8B030D-6E8A-4147-A177-3AD203B41FA5}">
                      <a16:colId xmlns:a16="http://schemas.microsoft.com/office/drawing/2014/main" val="763685097"/>
                    </a:ext>
                  </a:extLst>
                </a:gridCol>
                <a:gridCol w="1557239">
                  <a:extLst>
                    <a:ext uri="{9D8B030D-6E8A-4147-A177-3AD203B41FA5}">
                      <a16:colId xmlns:a16="http://schemas.microsoft.com/office/drawing/2014/main" val="2602265267"/>
                    </a:ext>
                  </a:extLst>
                </a:gridCol>
                <a:gridCol w="1926059">
                  <a:extLst>
                    <a:ext uri="{9D8B030D-6E8A-4147-A177-3AD203B41FA5}">
                      <a16:colId xmlns:a16="http://schemas.microsoft.com/office/drawing/2014/main" val="42410186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차주명</a:t>
                      </a:r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금융주선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대출규모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금융기관 컨소시엄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9201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오뱃개발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주식회사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2021.06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54.5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신협 외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85001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다니엘교회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자연애숲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2021.07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신협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외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96612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동진산업개발주식회사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2021.09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19.8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9947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오뱃개발 주식회사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2021.09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신협 외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9086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주식회사 덕이라이프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2021.10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171.8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신협 외 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73603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대명항테마파크개발사업㈜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2021.12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15.4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4684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주식회사 돌산농원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2021.12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새마을금고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11137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한국기업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2022.01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92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새마을금고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15936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세종바이오팜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이규학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임나리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임우수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2022.02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7591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김건축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정성규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2022.02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86076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동진산업개발주식회사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2022.02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36.8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새마을금고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37887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71EA109-572D-26C6-B0BB-1AA93CDD0564}"/>
              </a:ext>
            </a:extLst>
          </p:cNvPr>
          <p:cNvSpPr txBox="1"/>
          <p:nvPr/>
        </p:nvSpPr>
        <p:spPr>
          <a:xfrm>
            <a:off x="8229600" y="1828800"/>
            <a:ext cx="1441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latin typeface="+mn-ea"/>
              </a:rPr>
              <a:t>(2025.06.30</a:t>
            </a:r>
            <a:r>
              <a:rPr lang="ko-KR" altLang="en-US" sz="1000" dirty="0">
                <a:latin typeface="+mn-ea"/>
              </a:rPr>
              <a:t> 기준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861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564030-7199-E958-8865-D481EF789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443A3201-9C2E-4ED0-38C5-2D5B92CC0A52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D8CABC3F-A371-E847-50A8-F760F5C90A0D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5D4E36D-CAC0-2FC2-7732-CC26290554E3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1DAFCE26-9463-DF25-C334-27F26D8D02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253477-1EDF-7378-2619-7EBC7BCB7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금융주선 </a:t>
              </a:r>
            </a:p>
          </p:txBody>
        </p:sp>
      </p:grp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147B822-BAF7-5DE3-9A0D-52BD6D72E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097644"/>
              </p:ext>
            </p:extLst>
          </p:nvPr>
        </p:nvGraphicFramePr>
        <p:xfrm>
          <a:off x="415924" y="1200150"/>
          <a:ext cx="9261475" cy="5067300"/>
        </p:xfrm>
        <a:graphic>
          <a:graphicData uri="http://schemas.openxmlformats.org/drawingml/2006/table">
            <a:tbl>
              <a:tblPr/>
              <a:tblGrid>
                <a:gridCol w="4220938">
                  <a:extLst>
                    <a:ext uri="{9D8B030D-6E8A-4147-A177-3AD203B41FA5}">
                      <a16:colId xmlns:a16="http://schemas.microsoft.com/office/drawing/2014/main" val="72918679"/>
                    </a:ext>
                  </a:extLst>
                </a:gridCol>
                <a:gridCol w="1557239">
                  <a:extLst>
                    <a:ext uri="{9D8B030D-6E8A-4147-A177-3AD203B41FA5}">
                      <a16:colId xmlns:a16="http://schemas.microsoft.com/office/drawing/2014/main" val="763685097"/>
                    </a:ext>
                  </a:extLst>
                </a:gridCol>
                <a:gridCol w="1557239">
                  <a:extLst>
                    <a:ext uri="{9D8B030D-6E8A-4147-A177-3AD203B41FA5}">
                      <a16:colId xmlns:a16="http://schemas.microsoft.com/office/drawing/2014/main" val="2602265267"/>
                    </a:ext>
                  </a:extLst>
                </a:gridCol>
                <a:gridCol w="1926059">
                  <a:extLst>
                    <a:ext uri="{9D8B030D-6E8A-4147-A177-3AD203B41FA5}">
                      <a16:colId xmlns:a16="http://schemas.microsoft.com/office/drawing/2014/main" val="42410186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차주명</a:t>
                      </a:r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금융주선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대출규모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금융기관 컨소시엄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9201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뉴원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2022.03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18.5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새마을금고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85001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하늘아리디앤씨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2022.03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새마을금고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96612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주식회사 부산칼빈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무궁화신탁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2022.05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65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대부사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9947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월드오피스텔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김성영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2022.06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9086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</a:t>
                      </a: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비전자산관리대부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2022.07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JB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우리캐피탈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73603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유리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개인사업자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2022.08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6.2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4684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주식회사 한집사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2022.11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4.7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911137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주식회사 한집사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2022.11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5.4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15936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개인사업자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이유리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0.6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대부사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7591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주식회사 한강자산관리대부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11.1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IBK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2684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주식회사 코끼리자산대부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IBK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20222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개인사업자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이유리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7.5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IBK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45092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제이오에이파이낸셜대부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IBK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410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533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BD843-3334-FEC2-EEF9-4B0617E4C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53829A49-E82D-38BC-16DD-64CCDEBD3A8A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16CB1F22-B3E5-1859-2228-3A744A9E7ACC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7535108-662B-B473-C681-D54787729076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AD73FFE3-46D2-B6B3-DE29-784656B946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5BE050-2701-4148-B68A-BEFF2FB0D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금융주선 </a:t>
              </a:r>
            </a:p>
          </p:txBody>
        </p:sp>
      </p:grp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E31A5C4-68FE-7E0F-2AF5-07D769A7E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317547"/>
              </p:ext>
            </p:extLst>
          </p:nvPr>
        </p:nvGraphicFramePr>
        <p:xfrm>
          <a:off x="415924" y="1200150"/>
          <a:ext cx="9261475" cy="1809750"/>
        </p:xfrm>
        <a:graphic>
          <a:graphicData uri="http://schemas.openxmlformats.org/drawingml/2006/table">
            <a:tbl>
              <a:tblPr/>
              <a:tblGrid>
                <a:gridCol w="4220938">
                  <a:extLst>
                    <a:ext uri="{9D8B030D-6E8A-4147-A177-3AD203B41FA5}">
                      <a16:colId xmlns:a16="http://schemas.microsoft.com/office/drawing/2014/main" val="72918679"/>
                    </a:ext>
                  </a:extLst>
                </a:gridCol>
                <a:gridCol w="1557239">
                  <a:extLst>
                    <a:ext uri="{9D8B030D-6E8A-4147-A177-3AD203B41FA5}">
                      <a16:colId xmlns:a16="http://schemas.microsoft.com/office/drawing/2014/main" val="763685097"/>
                    </a:ext>
                  </a:extLst>
                </a:gridCol>
                <a:gridCol w="1557239">
                  <a:extLst>
                    <a:ext uri="{9D8B030D-6E8A-4147-A177-3AD203B41FA5}">
                      <a16:colId xmlns:a16="http://schemas.microsoft.com/office/drawing/2014/main" val="2602265267"/>
                    </a:ext>
                  </a:extLst>
                </a:gridCol>
                <a:gridCol w="1926059">
                  <a:extLst>
                    <a:ext uri="{9D8B030D-6E8A-4147-A177-3AD203B41FA5}">
                      <a16:colId xmlns:a16="http://schemas.microsoft.com/office/drawing/2014/main" val="42410186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차주명</a:t>
                      </a:r>
                      <a:endParaRPr lang="ko-KR" alt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금융주선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대출규모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금융기관 컨소시엄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9201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아이앤유크레디트대부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4.9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IBK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585001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농업회사법인 별아리 주식회사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8.3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신협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96612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듀큐브 주식회사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IBK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저축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9947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아키메이트디앤아이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14.3</a:t>
                      </a:r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억원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신협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908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46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25264F0E-E0C3-73C0-A1AD-B09D621460A3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5A93B9C6-A3A1-FFAE-5B36-D5FC10CB771B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0EF1005-13A1-7424-4DBE-1F99679BE323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A82FDA8F-A9CC-C106-C76C-95201BCF8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E8CC0F-3BEC-5F28-8E7A-4E1B20422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부동산투자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A370DC5-132A-BC96-0A51-E4EFCA61B148}"/>
              </a:ext>
            </a:extLst>
          </p:cNvPr>
          <p:cNvSpPr txBox="1"/>
          <p:nvPr/>
        </p:nvSpPr>
        <p:spPr>
          <a:xfrm>
            <a:off x="628165" y="3110824"/>
            <a:ext cx="2254285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창동 </a:t>
            </a:r>
            <a:r>
              <a:rPr lang="en-US" altLang="ko-KR" sz="1200" b="1" dirty="0">
                <a:latin typeface="+mn-ea"/>
              </a:rPr>
              <a:t>IDC </a:t>
            </a:r>
            <a:r>
              <a:rPr lang="ko-KR" altLang="en-US" sz="1200" b="1" dirty="0">
                <a:latin typeface="+mn-ea"/>
              </a:rPr>
              <a:t>개발 </a:t>
            </a:r>
            <a:r>
              <a:rPr lang="en-US" altLang="ko-KR" sz="1200" b="1" dirty="0">
                <a:latin typeface="+mn-ea"/>
              </a:rPr>
              <a:t>(40Mw</a:t>
            </a:r>
            <a:r>
              <a:rPr lang="ko-KR" altLang="en-US" sz="1200" b="1" dirty="0">
                <a:latin typeface="+mn-ea"/>
              </a:rPr>
              <a:t>급</a:t>
            </a:r>
            <a:r>
              <a:rPr lang="en-US" altLang="ko-KR" sz="1200" b="1" dirty="0">
                <a:latin typeface="+mn-ea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프로젝트</a:t>
            </a:r>
            <a:endParaRPr lang="en-US" altLang="ko-KR" sz="1200" b="1" dirty="0"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5EEC98F-3F59-6B5E-2E44-C061AC1C0C88}"/>
              </a:ext>
            </a:extLst>
          </p:cNvPr>
          <p:cNvSpPr/>
          <p:nvPr/>
        </p:nvSpPr>
        <p:spPr>
          <a:xfrm>
            <a:off x="675955" y="4269106"/>
            <a:ext cx="1956211" cy="2565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latin typeface="+mn-ea"/>
              </a:rPr>
              <a:t>전력계통문제로 </a:t>
            </a:r>
            <a:r>
              <a:rPr lang="en-US" altLang="ko-KR" sz="1000" b="1" dirty="0">
                <a:latin typeface="+mn-ea"/>
              </a:rPr>
              <a:t>Drop</a:t>
            </a:r>
            <a:endParaRPr lang="ko-KR" altLang="en-US" sz="1000" b="1" dirty="0"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342EF-29F5-866B-A991-5A702B6E4F88}"/>
              </a:ext>
            </a:extLst>
          </p:cNvPr>
          <p:cNvSpPr txBox="1"/>
          <p:nvPr/>
        </p:nvSpPr>
        <p:spPr>
          <a:xfrm>
            <a:off x="5083633" y="2957541"/>
            <a:ext cx="4151807" cy="139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위      치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서울시 도봉구 창동 </a:t>
            </a:r>
            <a:r>
              <a:rPr lang="en-US" altLang="ko-KR" sz="1000" b="1" dirty="0">
                <a:latin typeface="+mn-ea"/>
              </a:rPr>
              <a:t>643-6</a:t>
            </a: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대지면적 </a:t>
            </a:r>
            <a:r>
              <a:rPr lang="en-US" altLang="ko-KR" sz="1000" b="1" dirty="0">
                <a:latin typeface="+mn-ea"/>
              </a:rPr>
              <a:t>: 1,187</a:t>
            </a:r>
            <a:r>
              <a:rPr lang="ko-KR" altLang="en-US" sz="1000" b="1" dirty="0">
                <a:latin typeface="+mn-ea"/>
              </a:rPr>
              <a:t>평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도입시설 </a:t>
            </a:r>
            <a:r>
              <a:rPr lang="en-US" altLang="ko-KR" sz="1000" b="1" dirty="0">
                <a:latin typeface="+mn-ea"/>
              </a:rPr>
              <a:t>: 40Mw</a:t>
            </a:r>
            <a:r>
              <a:rPr lang="ko-KR" altLang="en-US" sz="1000" b="1" dirty="0">
                <a:latin typeface="+mn-ea"/>
              </a:rPr>
              <a:t>급 데이터센터 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컨소시엄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네오밸류</a:t>
            </a:r>
            <a:r>
              <a:rPr lang="en-US" altLang="ko-KR" sz="1000" b="1" dirty="0">
                <a:latin typeface="+mn-ea"/>
              </a:rPr>
              <a:t>, KT, </a:t>
            </a:r>
            <a:r>
              <a:rPr lang="ko-KR" altLang="en-US" sz="1000" b="1" dirty="0">
                <a:latin typeface="+mn-ea"/>
              </a:rPr>
              <a:t>해안건축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 err="1">
                <a:latin typeface="+mn-ea"/>
              </a:rPr>
              <a:t>엘에프자산운용</a:t>
            </a:r>
            <a:r>
              <a:rPr lang="en-US" altLang="ko-KR" sz="1000" b="1" dirty="0">
                <a:latin typeface="+mn-ea"/>
              </a:rPr>
              <a:t> </a:t>
            </a:r>
            <a:r>
              <a:rPr lang="ko-KR" altLang="en-US" sz="1000" b="1" dirty="0">
                <a:latin typeface="+mn-ea"/>
              </a:rPr>
              <a:t>등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역      할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부지선정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토지주협의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한전협의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투자자 모집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7E3095-8A7D-5E36-EA16-2B950A600A4F}"/>
              </a:ext>
            </a:extLst>
          </p:cNvPr>
          <p:cNvSpPr txBox="1"/>
          <p:nvPr/>
        </p:nvSpPr>
        <p:spPr>
          <a:xfrm>
            <a:off x="2812778" y="4804661"/>
            <a:ext cx="2138044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의정부 리듬시티</a:t>
            </a: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+mn-ea"/>
              </a:rPr>
              <a:t>IDC (100Mw</a:t>
            </a:r>
            <a:r>
              <a:rPr lang="ko-KR" altLang="en-US" sz="1200" b="1" dirty="0">
                <a:latin typeface="+mn-ea"/>
              </a:rPr>
              <a:t>급</a:t>
            </a:r>
            <a:r>
              <a:rPr lang="en-US" altLang="ko-KR" sz="1200" b="1" dirty="0">
                <a:latin typeface="+mn-ea"/>
              </a:rPr>
              <a:t>) </a:t>
            </a:r>
            <a:r>
              <a:rPr lang="ko-KR" altLang="en-US" sz="1200" b="1" dirty="0">
                <a:latin typeface="+mn-ea"/>
              </a:rPr>
              <a:t>프로젝트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8EB7A-DD82-F17B-3E1C-7F5C65B4BD86}"/>
              </a:ext>
            </a:extLst>
          </p:cNvPr>
          <p:cNvSpPr txBox="1"/>
          <p:nvPr/>
        </p:nvSpPr>
        <p:spPr>
          <a:xfrm>
            <a:off x="5079289" y="4775234"/>
            <a:ext cx="4151807" cy="139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위      치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경기도 의정부시 복합문화융합단지 관광시설용지 </a:t>
            </a:r>
            <a:r>
              <a:rPr lang="en-US" altLang="ko-KR" sz="1000" b="1" dirty="0">
                <a:latin typeface="+mn-ea"/>
              </a:rPr>
              <a:t>4</a:t>
            </a:r>
            <a:r>
              <a:rPr lang="ko-KR" altLang="en-US" sz="1000" b="1" dirty="0" err="1">
                <a:latin typeface="+mn-ea"/>
              </a:rPr>
              <a:t>블럭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대지면적 </a:t>
            </a:r>
            <a:r>
              <a:rPr lang="en-US" altLang="ko-KR" sz="1000" b="1" dirty="0">
                <a:latin typeface="+mn-ea"/>
              </a:rPr>
              <a:t>: 11,519</a:t>
            </a:r>
            <a:r>
              <a:rPr lang="ko-KR" altLang="en-US" sz="1000" b="1" dirty="0">
                <a:latin typeface="+mn-ea"/>
              </a:rPr>
              <a:t>평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도입시설 </a:t>
            </a:r>
            <a:r>
              <a:rPr lang="en-US" altLang="ko-KR" sz="1000" b="1" dirty="0">
                <a:latin typeface="+mn-ea"/>
              </a:rPr>
              <a:t>: 100Mw</a:t>
            </a:r>
            <a:r>
              <a:rPr lang="ko-KR" altLang="en-US" sz="1000" b="1" dirty="0">
                <a:latin typeface="+mn-ea"/>
              </a:rPr>
              <a:t>급 데이터센터 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컨소시엄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메리츠증권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해안건축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 err="1">
                <a:latin typeface="+mn-ea"/>
              </a:rPr>
              <a:t>엘에프자산운용</a:t>
            </a:r>
            <a:r>
              <a:rPr lang="ko-KR" altLang="en-US" sz="1000" b="1" dirty="0">
                <a:latin typeface="+mn-ea"/>
              </a:rPr>
              <a:t> 등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역      할 </a:t>
            </a:r>
            <a:r>
              <a:rPr lang="en-US" altLang="ko-KR" sz="1000" b="1" dirty="0">
                <a:latin typeface="+mn-ea"/>
              </a:rPr>
              <a:t>: IDC </a:t>
            </a:r>
            <a:r>
              <a:rPr lang="ko-KR" altLang="en-US" sz="1000" b="1" dirty="0">
                <a:latin typeface="+mn-ea"/>
              </a:rPr>
              <a:t>개념설계</a:t>
            </a:r>
            <a:r>
              <a:rPr lang="en-US" altLang="ko-KR" sz="1000" b="1" dirty="0">
                <a:latin typeface="+mn-ea"/>
              </a:rPr>
              <a:t>, F/S, </a:t>
            </a:r>
            <a:r>
              <a:rPr lang="ko-KR" altLang="en-US" sz="1000" b="1" dirty="0">
                <a:latin typeface="+mn-ea"/>
              </a:rPr>
              <a:t>투자자 및 </a:t>
            </a:r>
            <a:r>
              <a:rPr lang="en-US" altLang="ko-KR" sz="1000" b="1" dirty="0">
                <a:latin typeface="+mn-ea"/>
              </a:rPr>
              <a:t>End-user </a:t>
            </a:r>
            <a:r>
              <a:rPr lang="ko-KR" altLang="en-US" sz="1000" b="1" dirty="0">
                <a:latin typeface="+mn-ea"/>
              </a:rPr>
              <a:t>모집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7B1D44-474C-D66A-FA7B-40E4E4E89E31}"/>
              </a:ext>
            </a:extLst>
          </p:cNvPr>
          <p:cNvSpPr txBox="1"/>
          <p:nvPr/>
        </p:nvSpPr>
        <p:spPr>
          <a:xfrm>
            <a:off x="2805009" y="1236941"/>
            <a:ext cx="2165513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err="1">
                <a:latin typeface="+mn-ea"/>
              </a:rPr>
              <a:t>한신인터밸리</a:t>
            </a: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부동산 </a:t>
            </a:r>
            <a:r>
              <a:rPr lang="ko-KR" altLang="en-US" sz="1200" b="1" dirty="0" err="1">
                <a:latin typeface="+mn-ea"/>
              </a:rPr>
              <a:t>재간접</a:t>
            </a:r>
            <a:r>
              <a:rPr lang="ko-KR" altLang="en-US" sz="1200" b="1" dirty="0">
                <a:latin typeface="+mn-ea"/>
              </a:rPr>
              <a:t> 펀드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F544D-4E93-8A83-2809-9ED7C07D022D}"/>
              </a:ext>
            </a:extLst>
          </p:cNvPr>
          <p:cNvSpPr txBox="1"/>
          <p:nvPr/>
        </p:nvSpPr>
        <p:spPr>
          <a:xfrm>
            <a:off x="5085820" y="1183296"/>
            <a:ext cx="4293311" cy="166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위      치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서울시 강남구 역삼동 </a:t>
            </a:r>
            <a:r>
              <a:rPr lang="en-US" altLang="ko-KR" sz="1000" b="1" dirty="0">
                <a:latin typeface="+mn-ea"/>
              </a:rPr>
              <a:t>707-34</a:t>
            </a: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연면적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전체 </a:t>
            </a:r>
            <a:r>
              <a:rPr lang="en-US" altLang="ko-KR" sz="1000" b="1" dirty="0">
                <a:latin typeface="+mn-ea"/>
              </a:rPr>
              <a:t>24,302</a:t>
            </a:r>
            <a:r>
              <a:rPr lang="ko-KR" altLang="en-US" sz="1000" b="1" dirty="0">
                <a:latin typeface="+mn-ea"/>
              </a:rPr>
              <a:t>평</a:t>
            </a:r>
            <a:r>
              <a:rPr lang="en-US" altLang="ko-KR" sz="1000" b="1" dirty="0">
                <a:latin typeface="+mn-ea"/>
              </a:rPr>
              <a:t> </a:t>
            </a:r>
            <a:r>
              <a:rPr lang="ko-KR" altLang="en-US" sz="1000" b="1" dirty="0">
                <a:latin typeface="+mn-ea"/>
              </a:rPr>
              <a:t>중 </a:t>
            </a:r>
            <a:r>
              <a:rPr lang="en-US" altLang="ko-KR" sz="1000" b="1" dirty="0">
                <a:latin typeface="+mn-ea"/>
              </a:rPr>
              <a:t>1,880</a:t>
            </a:r>
            <a:r>
              <a:rPr lang="ko-KR" altLang="en-US" sz="1000" b="1" dirty="0">
                <a:latin typeface="+mn-ea"/>
              </a:rPr>
              <a:t>평 </a:t>
            </a:r>
            <a:r>
              <a:rPr lang="en-US" altLang="ko-KR" sz="1000" b="1" dirty="0">
                <a:latin typeface="+mn-ea"/>
              </a:rPr>
              <a:t>4</a:t>
            </a:r>
            <a:r>
              <a:rPr lang="ko-KR" altLang="en-US" sz="1000" b="1" dirty="0" err="1">
                <a:latin typeface="+mn-ea"/>
              </a:rPr>
              <a:t>개층</a:t>
            </a:r>
            <a:r>
              <a:rPr lang="ko-KR" altLang="en-US" sz="1000" b="1" dirty="0">
                <a:latin typeface="+mn-ea"/>
              </a:rPr>
              <a:t> </a:t>
            </a: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투자대상펀드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제이알</a:t>
            </a:r>
            <a:r>
              <a:rPr lang="ko-KR" altLang="en-US" sz="1000" b="1" dirty="0">
                <a:latin typeface="+mn-ea"/>
              </a:rPr>
              <a:t> 일반사모 부동산 투자신탁 제</a:t>
            </a:r>
            <a:r>
              <a:rPr lang="en-US" altLang="ko-KR" sz="1000" b="1" dirty="0">
                <a:latin typeface="+mn-ea"/>
              </a:rPr>
              <a:t>33</a:t>
            </a:r>
            <a:r>
              <a:rPr lang="ko-KR" altLang="en-US" sz="1000" b="1" dirty="0">
                <a:latin typeface="+mn-ea"/>
              </a:rPr>
              <a:t>호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설정금액 </a:t>
            </a:r>
            <a:r>
              <a:rPr lang="en-US" altLang="ko-KR" sz="1000" b="1" dirty="0">
                <a:latin typeface="+mn-ea"/>
              </a:rPr>
              <a:t>: 40</a:t>
            </a:r>
            <a:r>
              <a:rPr lang="ko-KR" altLang="en-US" sz="1000" b="1" dirty="0">
                <a:latin typeface="+mn-ea"/>
              </a:rPr>
              <a:t>억원 </a:t>
            </a:r>
            <a:r>
              <a:rPr lang="en-US" altLang="ko-KR" sz="1000" b="1" dirty="0">
                <a:latin typeface="+mn-ea"/>
              </a:rPr>
              <a:t>(</a:t>
            </a:r>
            <a:r>
              <a:rPr lang="ko-KR" altLang="en-US" sz="1000" b="1" dirty="0">
                <a:latin typeface="+mn-ea"/>
              </a:rPr>
              <a:t>투자대상펀드 총설정액 </a:t>
            </a:r>
            <a:r>
              <a:rPr lang="en-US" altLang="ko-KR" sz="1000" b="1" dirty="0">
                <a:latin typeface="+mn-ea"/>
              </a:rPr>
              <a:t>180</a:t>
            </a:r>
            <a:r>
              <a:rPr lang="ko-KR" altLang="en-US" sz="1000" b="1" dirty="0">
                <a:latin typeface="+mn-ea"/>
              </a:rPr>
              <a:t>억원</a:t>
            </a:r>
            <a:r>
              <a:rPr lang="en-US" altLang="ko-KR" sz="1000" b="1" dirty="0">
                <a:latin typeface="+mn-ea"/>
              </a:rPr>
              <a:t>)</a:t>
            </a: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설 정 일 </a:t>
            </a:r>
            <a:r>
              <a:rPr lang="en-US" altLang="ko-KR" sz="1000" b="1" dirty="0">
                <a:latin typeface="+mn-ea"/>
              </a:rPr>
              <a:t>: 2022</a:t>
            </a:r>
            <a:r>
              <a:rPr lang="ko-KR" altLang="en-US" sz="1000" b="1" dirty="0">
                <a:latin typeface="+mn-ea"/>
              </a:rPr>
              <a:t>년 </a:t>
            </a:r>
            <a:r>
              <a:rPr lang="en-US" altLang="ko-KR" sz="1000" b="1" dirty="0">
                <a:latin typeface="+mn-ea"/>
              </a:rPr>
              <a:t>5</a:t>
            </a:r>
            <a:r>
              <a:rPr lang="ko-KR" altLang="en-US" sz="1000" b="1" dirty="0">
                <a:latin typeface="+mn-ea"/>
              </a:rPr>
              <a:t>월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역      할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재간접</a:t>
            </a:r>
            <a:r>
              <a:rPr lang="ko-KR" altLang="en-US" sz="1000" b="1" dirty="0">
                <a:latin typeface="+mn-ea"/>
              </a:rPr>
              <a:t> 투자 및 금융자문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6575836F-4925-EA79-62F7-8AC8DBC49CFF}"/>
              </a:ext>
            </a:extLst>
          </p:cNvPr>
          <p:cNvCxnSpPr/>
          <p:nvPr/>
        </p:nvCxnSpPr>
        <p:spPr>
          <a:xfrm>
            <a:off x="632509" y="2891456"/>
            <a:ext cx="87466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4290937A-7009-4C34-F6C9-75B18CC56F0F}"/>
              </a:ext>
            </a:extLst>
          </p:cNvPr>
          <p:cNvCxnSpPr/>
          <p:nvPr/>
        </p:nvCxnSpPr>
        <p:spPr>
          <a:xfrm>
            <a:off x="628165" y="4670075"/>
            <a:ext cx="87466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3A66E98-3B14-B711-D1D0-E5D46CC6DF92}"/>
              </a:ext>
            </a:extLst>
          </p:cNvPr>
          <p:cNvCxnSpPr/>
          <p:nvPr/>
        </p:nvCxnSpPr>
        <p:spPr>
          <a:xfrm>
            <a:off x="4950822" y="1183296"/>
            <a:ext cx="0" cy="16284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5A3F6F91-7CD5-ED72-21C6-D13F851FD4F8}"/>
              </a:ext>
            </a:extLst>
          </p:cNvPr>
          <p:cNvCxnSpPr/>
          <p:nvPr/>
        </p:nvCxnSpPr>
        <p:spPr>
          <a:xfrm>
            <a:off x="4953009" y="4757940"/>
            <a:ext cx="0" cy="16284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C979ED1B-5A4B-9E5C-3ED2-F3CCB04F5281}"/>
              </a:ext>
            </a:extLst>
          </p:cNvPr>
          <p:cNvCxnSpPr/>
          <p:nvPr/>
        </p:nvCxnSpPr>
        <p:spPr>
          <a:xfrm>
            <a:off x="2766217" y="2963227"/>
            <a:ext cx="0" cy="16284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ject 6">
            <a:extLst>
              <a:ext uri="{FF2B5EF4-FFF2-40B4-BE49-F238E27FC236}">
                <a16:creationId xmlns:a16="http://schemas.microsoft.com/office/drawing/2014/main" id="{AA93D186-A80D-57E2-48C4-A28ED2972004}"/>
              </a:ext>
            </a:extLst>
          </p:cNvPr>
          <p:cNvPicPr/>
          <p:nvPr/>
        </p:nvPicPr>
        <p:blipFill rotWithShape="1">
          <a:blip r:embed="rId3" cstate="print"/>
          <a:srcRect t="7748" b="4555"/>
          <a:stretch/>
        </p:blipFill>
        <p:spPr>
          <a:xfrm>
            <a:off x="646027" y="1183297"/>
            <a:ext cx="1484773" cy="1641460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184C1B0C-3686-BF41-073C-0AD7F407EC7B}"/>
              </a:ext>
            </a:extLst>
          </p:cNvPr>
          <p:cNvSpPr/>
          <p:nvPr/>
        </p:nvSpPr>
        <p:spPr>
          <a:xfrm>
            <a:off x="2844195" y="2492232"/>
            <a:ext cx="1956211" cy="2565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latin typeface="+mn-ea"/>
              </a:rPr>
              <a:t>펀드설정 및 자문 완료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6156F920-E852-8A14-85A1-4DDDA4280791}"/>
              </a:ext>
            </a:extLst>
          </p:cNvPr>
          <p:cNvSpPr/>
          <p:nvPr/>
        </p:nvSpPr>
        <p:spPr>
          <a:xfrm>
            <a:off x="2909984" y="5928427"/>
            <a:ext cx="1956211" cy="25650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>
                <a:latin typeface="+mn-ea"/>
              </a:rPr>
              <a:t>투자자 </a:t>
            </a:r>
            <a:r>
              <a:rPr lang="ko-KR" altLang="en-US" sz="1000" b="1" dirty="0" err="1">
                <a:latin typeface="+mn-ea"/>
              </a:rPr>
              <a:t>모집중</a:t>
            </a:r>
            <a:endParaRPr lang="ko-KR" altLang="en-US" sz="1000" b="1" dirty="0">
              <a:latin typeface="+mn-ea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41949A95-351D-FB92-468F-DDA2545226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570" y="3059346"/>
            <a:ext cx="2076707" cy="1367858"/>
          </a:xfrm>
          <a:prstGeom prst="rect">
            <a:avLst/>
          </a:prstGeom>
        </p:spPr>
      </p:pic>
      <p:pic>
        <p:nvPicPr>
          <p:cNvPr id="23" name="그림 22" descr="하늘, 야외, 길, 보도이(가) 표시된 사진&#10;&#10;자동 생성된 설명">
            <a:extLst>
              <a:ext uri="{FF2B5EF4-FFF2-40B4-BE49-F238E27FC236}">
                <a16:creationId xmlns:a16="http://schemas.microsoft.com/office/drawing/2014/main" id="{3BB67E06-FB02-1D29-0B42-8BFB4C79FE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9" r="833" b="32500"/>
          <a:stretch/>
        </p:blipFill>
        <p:spPr>
          <a:xfrm>
            <a:off x="671006" y="4912947"/>
            <a:ext cx="2013305" cy="11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46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25264F0E-E0C3-73C0-A1AD-B09D621460A3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-79514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5A93B9C6-A3A1-FFAE-5B36-D5FC10CB771B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0EF1005-13A1-7424-4DBE-1F99679BE323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A82FDA8F-A9CC-C106-C76C-95201BCF8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E8CC0F-3BEC-5F28-8E7A-4E1B20422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부동산 개발사업</a:t>
              </a:r>
              <a:r>
                <a:rPr lang="en-US" altLang="ko-KR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(SPC) </a:t>
              </a: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자문 및 컨설팅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B8B804C-2CE4-248B-E713-7C1CDE60BBE3}"/>
              </a:ext>
            </a:extLst>
          </p:cNvPr>
          <p:cNvSpPr txBox="1"/>
          <p:nvPr/>
        </p:nvSpPr>
        <p:spPr>
          <a:xfrm>
            <a:off x="5083633" y="2957541"/>
            <a:ext cx="453255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위      치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경기도 광주시 </a:t>
            </a:r>
            <a:r>
              <a:rPr lang="ko-KR" altLang="en-US" sz="1000" b="1" dirty="0" err="1">
                <a:latin typeface="+mn-ea"/>
              </a:rPr>
              <a:t>초월읍</a:t>
            </a:r>
            <a:r>
              <a:rPr lang="ko-KR" altLang="en-US" sz="1000" b="1" dirty="0">
                <a:latin typeface="+mn-ea"/>
              </a:rPr>
              <a:t> 용수리 일원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대지면적 </a:t>
            </a:r>
            <a:r>
              <a:rPr lang="en-US" altLang="ko-KR" sz="1000" b="1" dirty="0">
                <a:latin typeface="+mn-ea"/>
              </a:rPr>
              <a:t>:  897,909㎡</a:t>
            </a: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사업내용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초월역세권</a:t>
            </a:r>
            <a:r>
              <a:rPr lang="ko-KR" altLang="en-US" sz="1000" b="1" dirty="0">
                <a:latin typeface="+mn-ea"/>
              </a:rPr>
              <a:t> 도시개발사업 제안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역      할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컨소시엄 구성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금융구조 컨설팅 및 자문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 err="1">
                <a:latin typeface="+mn-ea"/>
              </a:rPr>
              <a:t>용역비용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기본보수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ko-KR" altLang="en-US" sz="1000" b="1" dirty="0" err="1">
                <a:latin typeface="+mn-ea"/>
              </a:rPr>
              <a:t>금삼억원</a:t>
            </a:r>
            <a:r>
              <a:rPr lang="en-US" altLang="ko-KR" sz="1000" b="1" dirty="0">
                <a:latin typeface="+mn-ea"/>
              </a:rPr>
              <a:t>(\300,000,000, VAT</a:t>
            </a:r>
            <a:r>
              <a:rPr lang="ko-KR" altLang="en-US" sz="1000" b="1" dirty="0">
                <a:latin typeface="+mn-ea"/>
              </a:rPr>
              <a:t>별도</a:t>
            </a:r>
            <a:r>
              <a:rPr lang="en-US" altLang="ko-KR" sz="1000" b="1" dirty="0">
                <a:latin typeface="+mn-ea"/>
              </a:rPr>
              <a:t>)</a:t>
            </a:r>
          </a:p>
          <a:p>
            <a:pPr>
              <a:lnSpc>
                <a:spcPts val="2100"/>
              </a:lnSpc>
            </a:pPr>
            <a:endParaRPr lang="ko-KR" altLang="en-US" sz="1000" b="1" dirty="0">
              <a:latin typeface="+mn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DBC3F0-3F2C-64BC-9FEA-E497215761A6}"/>
              </a:ext>
            </a:extLst>
          </p:cNvPr>
          <p:cNvSpPr txBox="1"/>
          <p:nvPr/>
        </p:nvSpPr>
        <p:spPr>
          <a:xfrm>
            <a:off x="5079289" y="4921240"/>
            <a:ext cx="444571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위      치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인천시 중구 항동</a:t>
            </a:r>
            <a:r>
              <a:rPr lang="en-US" altLang="ko-KR" sz="1000" b="1" dirty="0">
                <a:latin typeface="+mn-ea"/>
              </a:rPr>
              <a:t>7</a:t>
            </a:r>
            <a:r>
              <a:rPr lang="ko-KR" altLang="en-US" sz="1000" b="1" dirty="0">
                <a:latin typeface="+mn-ea"/>
              </a:rPr>
              <a:t>가 </a:t>
            </a:r>
            <a:r>
              <a:rPr lang="en-US" altLang="ko-KR" sz="1000" b="1" dirty="0">
                <a:latin typeface="+mn-ea"/>
              </a:rPr>
              <a:t>82-7</a:t>
            </a:r>
            <a:r>
              <a:rPr lang="ko-KR" altLang="en-US" sz="1000" b="1" dirty="0">
                <a:latin typeface="+mn-ea"/>
              </a:rPr>
              <a:t>번지 일원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대지면적 </a:t>
            </a:r>
            <a:r>
              <a:rPr lang="en-US" altLang="ko-KR" sz="1000" b="1" dirty="0">
                <a:latin typeface="+mn-ea"/>
              </a:rPr>
              <a:t>: 398,155 ㎡ (1~2</a:t>
            </a:r>
            <a:r>
              <a:rPr lang="ko-KR" altLang="en-US" sz="1000" b="1" dirty="0">
                <a:latin typeface="+mn-ea"/>
              </a:rPr>
              <a:t>단계 합산</a:t>
            </a:r>
            <a:r>
              <a:rPr lang="en-US" altLang="ko-KR" sz="1000" b="1" dirty="0">
                <a:latin typeface="+mn-ea"/>
              </a:rPr>
              <a:t>)</a:t>
            </a: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사업내용 </a:t>
            </a:r>
            <a:r>
              <a:rPr lang="en-US" altLang="ko-KR" sz="1000" b="1" dirty="0">
                <a:latin typeface="+mn-ea"/>
              </a:rPr>
              <a:t>:  CAMAZON(</a:t>
            </a:r>
            <a:r>
              <a:rPr lang="ko-KR" altLang="en-US" sz="1000" b="1" dirty="0">
                <a:latin typeface="+mn-ea"/>
              </a:rPr>
              <a:t>인천항 스마트오토밸리</a:t>
            </a:r>
            <a:r>
              <a:rPr lang="en-US" altLang="ko-KR" sz="1000" b="1" dirty="0">
                <a:latin typeface="+mn-ea"/>
              </a:rPr>
              <a:t>) </a:t>
            </a:r>
            <a:r>
              <a:rPr lang="ko-KR" altLang="en-US" sz="1000" b="1" dirty="0">
                <a:latin typeface="+mn-ea"/>
              </a:rPr>
              <a:t>조성사업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역      할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용역검토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 err="1">
                <a:latin typeface="+mn-ea"/>
              </a:rPr>
              <a:t>용역사관리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자금관리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 err="1">
                <a:latin typeface="+mn-ea"/>
              </a:rPr>
              <a:t>결산업무</a:t>
            </a:r>
            <a:r>
              <a:rPr lang="ko-KR" altLang="en-US" sz="1000" b="1" dirty="0">
                <a:latin typeface="+mn-ea"/>
              </a:rPr>
              <a:t> 지원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자문</a:t>
            </a:r>
          </a:p>
          <a:p>
            <a:pPr>
              <a:lnSpc>
                <a:spcPts val="2100"/>
              </a:lnSpc>
            </a:pPr>
            <a:r>
              <a:rPr lang="ko-KR" altLang="en-US" sz="1000" b="1" dirty="0" err="1">
                <a:latin typeface="+mn-ea"/>
              </a:rPr>
              <a:t>용역비용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:  </a:t>
            </a:r>
            <a:r>
              <a:rPr lang="ko-KR" altLang="en-US" sz="1000" b="1" dirty="0" err="1">
                <a:latin typeface="+mn-ea"/>
              </a:rPr>
              <a:t>기본보수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ko-KR" altLang="en-US" sz="1000" b="1" dirty="0" err="1">
                <a:latin typeface="+mn-ea"/>
              </a:rPr>
              <a:t>금일십팔억원</a:t>
            </a:r>
            <a:r>
              <a:rPr lang="en-US" altLang="ko-KR" sz="1000" b="1" dirty="0">
                <a:latin typeface="+mn-ea"/>
              </a:rPr>
              <a:t>(\1,800,000,000, VAT</a:t>
            </a:r>
            <a:r>
              <a:rPr lang="ko-KR" altLang="en-US" sz="1000" b="1" dirty="0">
                <a:latin typeface="+mn-ea"/>
              </a:rPr>
              <a:t>별도</a:t>
            </a:r>
            <a:r>
              <a:rPr lang="en-US" altLang="ko-KR" sz="1000" b="1" dirty="0">
                <a:latin typeface="+mn-ea"/>
              </a:rPr>
              <a:t>)</a:t>
            </a:r>
          </a:p>
          <a:p>
            <a:pPr>
              <a:lnSpc>
                <a:spcPts val="2100"/>
              </a:lnSpc>
            </a:pPr>
            <a:endParaRPr lang="en-US" altLang="ko-KR" sz="1000" b="1" dirty="0">
              <a:latin typeface="+mn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30782C-8C01-21F1-ECEF-41FDC84BE884}"/>
              </a:ext>
            </a:extLst>
          </p:cNvPr>
          <p:cNvSpPr txBox="1"/>
          <p:nvPr/>
        </p:nvSpPr>
        <p:spPr>
          <a:xfrm>
            <a:off x="5085821" y="1125125"/>
            <a:ext cx="454871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위      치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서울시 강남구 수서동 </a:t>
            </a:r>
            <a:r>
              <a:rPr lang="en-US" altLang="ko-KR" sz="1000" b="1" dirty="0">
                <a:latin typeface="+mn-ea"/>
              </a:rPr>
              <a:t>197</a:t>
            </a:r>
            <a:r>
              <a:rPr lang="ko-KR" altLang="en-US" sz="1000" b="1" dirty="0">
                <a:latin typeface="+mn-ea"/>
              </a:rPr>
              <a:t>번지 일원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대지면적 </a:t>
            </a:r>
            <a:r>
              <a:rPr lang="en-US" altLang="ko-KR" sz="1000" b="1" dirty="0">
                <a:latin typeface="+mn-ea"/>
              </a:rPr>
              <a:t>: 115,927㎡</a:t>
            </a: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사업내용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수서역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ko-KR" altLang="en-US" sz="1000" b="1" dirty="0" err="1">
                <a:latin typeface="+mn-ea"/>
              </a:rPr>
              <a:t>환승센터</a:t>
            </a:r>
            <a:r>
              <a:rPr lang="ko-KR" altLang="en-US" sz="1000" b="1" dirty="0">
                <a:latin typeface="+mn-ea"/>
              </a:rPr>
              <a:t> 복합개발 건설 및 운영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역      할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컨소시엄 구성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금융조달 관련 구조 컨설팅 자문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 err="1">
                <a:latin typeface="+mn-ea"/>
              </a:rPr>
              <a:t>용역비용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기본보수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ko-KR" altLang="en-US" sz="1000" b="1" dirty="0" err="1">
                <a:latin typeface="+mn-ea"/>
              </a:rPr>
              <a:t>금사억원</a:t>
            </a:r>
            <a:r>
              <a:rPr lang="en-US" altLang="ko-KR" sz="1000" b="1" dirty="0">
                <a:latin typeface="+mn-ea"/>
              </a:rPr>
              <a:t>(\400,000,000, VAT</a:t>
            </a:r>
            <a:r>
              <a:rPr lang="ko-KR" altLang="en-US" sz="1000" b="1" dirty="0">
                <a:latin typeface="+mn-ea"/>
              </a:rPr>
              <a:t>별도</a:t>
            </a:r>
            <a:r>
              <a:rPr lang="en-US" altLang="ko-KR" sz="1000" b="1" dirty="0">
                <a:latin typeface="+mn-ea"/>
              </a:rPr>
              <a:t>)</a:t>
            </a:r>
          </a:p>
          <a:p>
            <a:pPr>
              <a:lnSpc>
                <a:spcPts val="2100"/>
              </a:lnSpc>
            </a:pPr>
            <a:endParaRPr lang="ko-KR" altLang="en-US" sz="1000" b="1" dirty="0">
              <a:latin typeface="+mn-ea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B5C10EC7-5077-1EEC-53B9-2EA83F20111A}"/>
              </a:ext>
            </a:extLst>
          </p:cNvPr>
          <p:cNvCxnSpPr/>
          <p:nvPr/>
        </p:nvCxnSpPr>
        <p:spPr>
          <a:xfrm>
            <a:off x="533400" y="2819400"/>
            <a:ext cx="87466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179C2B4B-33FC-3274-32EE-D02833C52606}"/>
              </a:ext>
            </a:extLst>
          </p:cNvPr>
          <p:cNvCxnSpPr/>
          <p:nvPr/>
        </p:nvCxnSpPr>
        <p:spPr>
          <a:xfrm>
            <a:off x="628165" y="4670075"/>
            <a:ext cx="874662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4C82CFA0-F596-61F6-F782-5DD1A8EC2034}"/>
              </a:ext>
            </a:extLst>
          </p:cNvPr>
          <p:cNvCxnSpPr/>
          <p:nvPr/>
        </p:nvCxnSpPr>
        <p:spPr>
          <a:xfrm flipH="1">
            <a:off x="4950822" y="838200"/>
            <a:ext cx="2178" cy="197357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7BAF8192-79F3-C7C6-AE18-DB6835CF4211}"/>
              </a:ext>
            </a:extLst>
          </p:cNvPr>
          <p:cNvCxnSpPr/>
          <p:nvPr/>
        </p:nvCxnSpPr>
        <p:spPr>
          <a:xfrm>
            <a:off x="4953009" y="4757940"/>
            <a:ext cx="0" cy="16284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search.pstatic.net/common/?src=http%3A%2F%2Fblogfiles.naver.net%2FMjAyMTA1MjJfMTUy%2FMDAxNjIxNjUzMzE0NTU2.IIjKXTE21ECsBWciuqpQ1Kblekgw1rUfSHjMgbMNfTog.6_WXOA9uGfIXBQSwVANmKD5t5PX9bexyi_IpSNFNKvkg.JPEG.nu9na0108%2FK-001.jpg&amp;type=sc960_8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13" y="799030"/>
            <a:ext cx="4328461" cy="19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65" y="2949628"/>
            <a:ext cx="4174631" cy="1669752"/>
          </a:xfrm>
          <a:prstGeom prst="rect">
            <a:avLst/>
          </a:prstGeom>
        </p:spPr>
      </p:pic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4C82CFA0-F596-61F6-F782-5DD1A8EC2034}"/>
              </a:ext>
            </a:extLst>
          </p:cNvPr>
          <p:cNvCxnSpPr/>
          <p:nvPr/>
        </p:nvCxnSpPr>
        <p:spPr>
          <a:xfrm>
            <a:off x="4953000" y="2895600"/>
            <a:ext cx="0" cy="16284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165" y="4720771"/>
            <a:ext cx="4174631" cy="19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62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4">
            <a:extLst>
              <a:ext uri="{FF2B5EF4-FFF2-40B4-BE49-F238E27FC236}">
                <a16:creationId xmlns:a16="http://schemas.microsoft.com/office/drawing/2014/main" id="{25264F0E-E0C3-73C0-A1AD-B09D621460A3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-39757"/>
            <a:ext cx="9218613" cy="836613"/>
            <a:chOff x="416496" y="0"/>
            <a:chExt cx="9217430" cy="836548"/>
          </a:xfrm>
        </p:grpSpPr>
        <p:cxnSp>
          <p:nvCxnSpPr>
            <p:cNvPr id="3" name="직선 연결선 2">
              <a:extLst>
                <a:ext uri="{FF2B5EF4-FFF2-40B4-BE49-F238E27FC236}">
                  <a16:creationId xmlns:a16="http://schemas.microsoft.com/office/drawing/2014/main" id="{5A93B9C6-A3A1-FFAE-5B36-D5FC10CB771B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0EF1005-13A1-7424-4DBE-1F99679BE323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5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A82FDA8F-A9CC-C106-C76C-95201BCF8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E8CC0F-3BEC-5F28-8E7A-4E1B20422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민간사업자공모 </a:t>
              </a: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53167595-5063-B5CE-7EEE-0EA8750E8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" t="9401"/>
          <a:stretch/>
        </p:blipFill>
        <p:spPr bwMode="auto">
          <a:xfrm>
            <a:off x="2844196" y="3037127"/>
            <a:ext cx="2020878" cy="145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C9F8B8-916E-DD24-8E76-F5DB9D823A80}"/>
              </a:ext>
            </a:extLst>
          </p:cNvPr>
          <p:cNvSpPr txBox="1"/>
          <p:nvPr/>
        </p:nvSpPr>
        <p:spPr>
          <a:xfrm>
            <a:off x="596441" y="2929220"/>
            <a:ext cx="2254285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한국산업단지공단 보유부지</a:t>
            </a: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반월 지원회관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 활용 </a:t>
            </a: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민간사업 제안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8B804C-2CE4-248B-E713-7C1CDE60BBE3}"/>
              </a:ext>
            </a:extLst>
          </p:cNvPr>
          <p:cNvSpPr txBox="1"/>
          <p:nvPr/>
        </p:nvSpPr>
        <p:spPr>
          <a:xfrm>
            <a:off x="5083633" y="2957541"/>
            <a:ext cx="453255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위      치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경기도 안산시 단원구 </a:t>
            </a:r>
            <a:r>
              <a:rPr lang="ko-KR" altLang="en-US" sz="1000" b="1" dirty="0" err="1">
                <a:latin typeface="+mn-ea"/>
              </a:rPr>
              <a:t>동산로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48</a:t>
            </a:r>
            <a:r>
              <a:rPr lang="ko-KR" altLang="en-US" sz="1000" b="1" dirty="0">
                <a:latin typeface="+mn-ea"/>
              </a:rPr>
              <a:t>일원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대지면적 </a:t>
            </a:r>
            <a:r>
              <a:rPr lang="en-US" altLang="ko-KR" sz="1000" b="1" dirty="0">
                <a:latin typeface="+mn-ea"/>
              </a:rPr>
              <a:t>: 8,073.90㎡</a:t>
            </a:r>
          </a:p>
          <a:p>
            <a:pPr>
              <a:lnSpc>
                <a:spcPts val="2100"/>
              </a:lnSpc>
            </a:pPr>
            <a:r>
              <a:rPr lang="ko-KR" altLang="en-US" sz="1000" b="1" dirty="0" err="1">
                <a:latin typeface="+mn-ea"/>
              </a:rPr>
              <a:t>총사업비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약 </a:t>
            </a:r>
            <a:r>
              <a:rPr lang="en-US" altLang="ko-KR" sz="1000" b="1" dirty="0">
                <a:latin typeface="+mn-ea"/>
              </a:rPr>
              <a:t>1,300</a:t>
            </a:r>
            <a:r>
              <a:rPr lang="ko-KR" altLang="en-US" sz="1000" b="1" dirty="0" err="1">
                <a:latin typeface="+mn-ea"/>
              </a:rPr>
              <a:t>억원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도입시설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도시형생활주택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업무시설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근린생활시설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컨소시엄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 err="1">
                <a:latin typeface="+mn-ea"/>
              </a:rPr>
              <a:t>신동아종합건설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 err="1">
                <a:latin typeface="+mn-ea"/>
              </a:rPr>
              <a:t>미래에셋증권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 err="1">
                <a:latin typeface="+mn-ea"/>
              </a:rPr>
              <a:t>엘에프자산운용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역      할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금융주선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자산인수</a:t>
            </a:r>
            <a:r>
              <a:rPr lang="en-US" altLang="ko-KR" sz="1000" b="1" dirty="0">
                <a:latin typeface="+mn-ea"/>
              </a:rPr>
              <a:t>(</a:t>
            </a:r>
            <a:r>
              <a:rPr lang="ko-KR" altLang="en-US" sz="1000" b="1" dirty="0">
                <a:latin typeface="+mn-ea"/>
              </a:rPr>
              <a:t>운영</a:t>
            </a:r>
            <a:r>
              <a:rPr lang="en-US" altLang="ko-KR" sz="1000" b="1" dirty="0">
                <a:latin typeface="+mn-ea"/>
              </a:rPr>
              <a:t>)</a:t>
            </a:r>
            <a:endParaRPr lang="ko-KR" altLang="en-US" sz="1000" b="1" dirty="0">
              <a:latin typeface="+mn-ea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871C3760-8C82-DA3A-D3DC-5E2E02C0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9" y="4792612"/>
            <a:ext cx="2166353" cy="151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3FB5EB-CF3E-FD47-03E6-6AF7F73587E0}"/>
              </a:ext>
            </a:extLst>
          </p:cNvPr>
          <p:cNvSpPr txBox="1"/>
          <p:nvPr/>
        </p:nvSpPr>
        <p:spPr>
          <a:xfrm>
            <a:off x="2812778" y="4720771"/>
            <a:ext cx="2138044" cy="887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다기능 주상복합시설 </a:t>
            </a: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건립사업</a:t>
            </a:r>
            <a:endParaRPr lang="en-US" altLang="ko-KR" sz="12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latin typeface="+mn-ea"/>
              </a:rPr>
              <a:t>민간사업자 공모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DBC3F0-3F2C-64BC-9FEA-E497215761A6}"/>
              </a:ext>
            </a:extLst>
          </p:cNvPr>
          <p:cNvSpPr txBox="1"/>
          <p:nvPr/>
        </p:nvSpPr>
        <p:spPr>
          <a:xfrm>
            <a:off x="5079289" y="4657788"/>
            <a:ext cx="444571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위      치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경기도 구리시 </a:t>
            </a:r>
            <a:r>
              <a:rPr lang="ko-KR" altLang="en-US" sz="1000" b="1" dirty="0" err="1">
                <a:latin typeface="+mn-ea"/>
              </a:rPr>
              <a:t>수택동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882</a:t>
            </a:r>
            <a:r>
              <a:rPr lang="ko-KR" altLang="en-US" sz="1000" b="1" dirty="0">
                <a:latin typeface="+mn-ea"/>
              </a:rPr>
              <a:t>번지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대지면적 </a:t>
            </a:r>
            <a:r>
              <a:rPr lang="en-US" altLang="ko-KR" sz="1000" b="1" dirty="0">
                <a:latin typeface="+mn-ea"/>
              </a:rPr>
              <a:t>: 11,138.5㎡</a:t>
            </a:r>
          </a:p>
          <a:p>
            <a:pPr>
              <a:lnSpc>
                <a:spcPts val="2100"/>
              </a:lnSpc>
            </a:pPr>
            <a:r>
              <a:rPr lang="ko-KR" altLang="en-US" sz="1000" b="1" dirty="0" err="1">
                <a:latin typeface="+mn-ea"/>
              </a:rPr>
              <a:t>총사업비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약 </a:t>
            </a:r>
            <a:r>
              <a:rPr lang="en-US" altLang="ko-KR" sz="1000" b="1" dirty="0">
                <a:latin typeface="+mn-ea"/>
              </a:rPr>
              <a:t>3,100</a:t>
            </a:r>
            <a:r>
              <a:rPr lang="ko-KR" altLang="en-US" sz="1000" b="1" dirty="0" err="1">
                <a:latin typeface="+mn-ea"/>
              </a:rPr>
              <a:t>억원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도입시설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공동주택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업무시설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문화집회 및 운동시설 등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컨소시엄 </a:t>
            </a:r>
            <a:r>
              <a:rPr lang="en-US" altLang="ko-KR" sz="1000" b="1" dirty="0">
                <a:latin typeface="+mn-ea"/>
              </a:rPr>
              <a:t>: KB</a:t>
            </a:r>
            <a:r>
              <a:rPr lang="ko-KR" altLang="en-US" sz="1000" b="1" dirty="0">
                <a:latin typeface="+mn-ea"/>
              </a:rPr>
              <a:t>증권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 err="1">
                <a:latin typeface="+mn-ea"/>
              </a:rPr>
              <a:t>키움증권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 err="1">
                <a:latin typeface="+mn-ea"/>
              </a:rPr>
              <a:t>신한은행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중흥주택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 err="1">
                <a:latin typeface="+mn-ea"/>
              </a:rPr>
              <a:t>엘에프자산운용</a:t>
            </a:r>
            <a:r>
              <a:rPr lang="ko-KR" altLang="en-US" sz="1000" b="1" dirty="0">
                <a:latin typeface="+mn-ea"/>
              </a:rPr>
              <a:t> 등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역      할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금융주선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자산인수</a:t>
            </a:r>
            <a:r>
              <a:rPr lang="en-US" altLang="ko-KR" sz="1000" b="1" dirty="0">
                <a:latin typeface="+mn-ea"/>
              </a:rPr>
              <a:t>(</a:t>
            </a:r>
            <a:r>
              <a:rPr lang="ko-KR" altLang="en-US" sz="1000" b="1" dirty="0">
                <a:latin typeface="+mn-ea"/>
              </a:rPr>
              <a:t>운영</a:t>
            </a:r>
            <a:r>
              <a:rPr lang="en-US" altLang="ko-KR" sz="1000" b="1" dirty="0">
                <a:latin typeface="+mn-ea"/>
              </a:rPr>
              <a:t>)</a:t>
            </a:r>
            <a:endParaRPr lang="ko-KR" altLang="en-US" sz="1000" b="1" dirty="0">
              <a:latin typeface="+mn-ea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1E223B00-D727-6ABB-9E88-CDFCEBF34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r="7010"/>
          <a:stretch/>
        </p:blipFill>
        <p:spPr bwMode="auto">
          <a:xfrm>
            <a:off x="632509" y="1302736"/>
            <a:ext cx="2162001" cy="154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58C42A-1941-016F-9053-9330B0E1C4A4}"/>
              </a:ext>
            </a:extLst>
          </p:cNvPr>
          <p:cNvSpPr txBox="1"/>
          <p:nvPr/>
        </p:nvSpPr>
        <p:spPr>
          <a:xfrm>
            <a:off x="2805009" y="1236941"/>
            <a:ext cx="2165513" cy="610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err="1">
                <a:latin typeface="+mn-ea"/>
              </a:rPr>
              <a:t>복정역</a:t>
            </a:r>
            <a:r>
              <a:rPr lang="ko-KR" altLang="en-US" sz="1200" b="1" dirty="0">
                <a:latin typeface="+mn-ea"/>
              </a:rPr>
              <a:t> </a:t>
            </a:r>
            <a:r>
              <a:rPr lang="ko-KR" altLang="en-US" sz="1200" b="1" dirty="0" err="1">
                <a:latin typeface="+mn-ea"/>
              </a:rPr>
              <a:t>환승센터</a:t>
            </a:r>
            <a:r>
              <a:rPr lang="ko-KR" altLang="en-US" sz="1200" b="1" dirty="0">
                <a:latin typeface="+mn-ea"/>
              </a:rPr>
              <a:t> 복합개발사업 민간사업자 공모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30782C-8C01-21F1-ECEF-41FDC84BE884}"/>
              </a:ext>
            </a:extLst>
          </p:cNvPr>
          <p:cNvSpPr txBox="1"/>
          <p:nvPr/>
        </p:nvSpPr>
        <p:spPr>
          <a:xfrm>
            <a:off x="5085821" y="1125125"/>
            <a:ext cx="4548717" cy="166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위      치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서울시 송파구 장지동 </a:t>
            </a:r>
            <a:r>
              <a:rPr lang="en-US" altLang="ko-KR" sz="1000" b="1" dirty="0">
                <a:latin typeface="+mn-ea"/>
              </a:rPr>
              <a:t>600-2, 592-5 </a:t>
            </a:r>
            <a:r>
              <a:rPr lang="ko-KR" altLang="en-US" sz="1000" b="1" dirty="0">
                <a:latin typeface="+mn-ea"/>
              </a:rPr>
              <a:t>일원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대지면적 </a:t>
            </a:r>
            <a:r>
              <a:rPr lang="en-US" altLang="ko-KR" sz="1000" b="1" dirty="0">
                <a:latin typeface="+mn-ea"/>
              </a:rPr>
              <a:t>: 36,398㎡</a:t>
            </a:r>
          </a:p>
          <a:p>
            <a:pPr>
              <a:lnSpc>
                <a:spcPts val="2100"/>
              </a:lnSpc>
            </a:pPr>
            <a:r>
              <a:rPr lang="ko-KR" altLang="en-US" sz="1000" b="1" dirty="0" err="1">
                <a:latin typeface="+mn-ea"/>
              </a:rPr>
              <a:t>총사업비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약 </a:t>
            </a:r>
            <a:r>
              <a:rPr lang="en-US" altLang="ko-KR" sz="1000" b="1" dirty="0">
                <a:latin typeface="+mn-ea"/>
              </a:rPr>
              <a:t>1</a:t>
            </a:r>
            <a:r>
              <a:rPr lang="ko-KR" altLang="en-US" sz="1000" b="1" dirty="0">
                <a:latin typeface="+mn-ea"/>
              </a:rPr>
              <a:t>조</a:t>
            </a:r>
            <a:r>
              <a:rPr lang="en-US" altLang="ko-KR" sz="1000" b="1" dirty="0">
                <a:latin typeface="+mn-ea"/>
              </a:rPr>
              <a:t>6,500</a:t>
            </a:r>
            <a:r>
              <a:rPr lang="ko-KR" altLang="en-US" sz="1000" b="1" dirty="0" err="1">
                <a:latin typeface="+mn-ea"/>
              </a:rPr>
              <a:t>억원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도입시설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상업시설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업무시설</a:t>
            </a:r>
            <a:r>
              <a:rPr lang="en-US" altLang="ko-KR" sz="1000" b="1" dirty="0">
                <a:latin typeface="+mn-ea"/>
              </a:rPr>
              <a:t>(</a:t>
            </a:r>
            <a:r>
              <a:rPr lang="ko-KR" altLang="en-US" sz="1000" b="1" dirty="0">
                <a:latin typeface="+mn-ea"/>
              </a:rPr>
              <a:t>오피스텔</a:t>
            </a:r>
            <a:r>
              <a:rPr lang="en-US" altLang="ko-KR" sz="1000" b="1" dirty="0">
                <a:latin typeface="+mn-ea"/>
              </a:rPr>
              <a:t>), </a:t>
            </a:r>
            <a:r>
              <a:rPr lang="ko-KR" altLang="en-US" sz="1000" b="1" dirty="0">
                <a:latin typeface="+mn-ea"/>
              </a:rPr>
              <a:t>문화집회시설 등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컨소시엄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동해종합기술공사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중흥토건</a:t>
            </a:r>
            <a:r>
              <a:rPr lang="en-US" altLang="ko-KR" sz="1000" b="1" dirty="0">
                <a:latin typeface="+mn-ea"/>
              </a:rPr>
              <a:t>, NH</a:t>
            </a:r>
            <a:r>
              <a:rPr lang="ko-KR" altLang="en-US" sz="1000" b="1" dirty="0">
                <a:latin typeface="+mn-ea"/>
              </a:rPr>
              <a:t>투자증권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 err="1">
                <a:latin typeface="+mn-ea"/>
              </a:rPr>
              <a:t>엘에프자산운용</a:t>
            </a:r>
            <a:r>
              <a:rPr lang="ko-KR" altLang="en-US" sz="1000" b="1" dirty="0">
                <a:latin typeface="+mn-ea"/>
              </a:rPr>
              <a:t> 등</a:t>
            </a:r>
            <a:endParaRPr lang="en-US" altLang="ko-KR" sz="1000" b="1" dirty="0">
              <a:latin typeface="+mn-ea"/>
            </a:endParaRPr>
          </a:p>
          <a:p>
            <a:pPr>
              <a:lnSpc>
                <a:spcPts val="2100"/>
              </a:lnSpc>
            </a:pPr>
            <a:r>
              <a:rPr lang="ko-KR" altLang="en-US" sz="1000" b="1" dirty="0">
                <a:latin typeface="+mn-ea"/>
              </a:rPr>
              <a:t>역      할 </a:t>
            </a:r>
            <a:r>
              <a:rPr lang="en-US" altLang="ko-KR" sz="1000" b="1" dirty="0">
                <a:latin typeface="+mn-ea"/>
              </a:rPr>
              <a:t>: </a:t>
            </a:r>
            <a:r>
              <a:rPr lang="ko-KR" altLang="en-US" sz="1000" b="1" dirty="0">
                <a:latin typeface="+mn-ea"/>
              </a:rPr>
              <a:t>금융주선</a:t>
            </a:r>
            <a:r>
              <a:rPr lang="en-US" altLang="ko-KR" sz="1000" b="1" dirty="0">
                <a:latin typeface="+mn-ea"/>
              </a:rPr>
              <a:t>, </a:t>
            </a:r>
            <a:r>
              <a:rPr lang="ko-KR" altLang="en-US" sz="1000" b="1" dirty="0">
                <a:latin typeface="+mn-ea"/>
              </a:rPr>
              <a:t>자산인수</a:t>
            </a:r>
            <a:r>
              <a:rPr lang="en-US" altLang="ko-KR" sz="1000" b="1" dirty="0">
                <a:latin typeface="+mn-ea"/>
              </a:rPr>
              <a:t>(</a:t>
            </a:r>
            <a:r>
              <a:rPr lang="ko-KR" altLang="en-US" sz="1000" b="1" dirty="0">
                <a:latin typeface="+mn-ea"/>
              </a:rPr>
              <a:t>운영</a:t>
            </a:r>
            <a:r>
              <a:rPr lang="en-US" altLang="ko-KR" sz="1000" b="1" dirty="0">
                <a:latin typeface="+mn-ea"/>
              </a:rPr>
              <a:t>)</a:t>
            </a:r>
            <a:endParaRPr lang="ko-KR" altLang="en-US" sz="1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5192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4182013-ABB8-2741-4CA5-41DAD85A1981}"/>
              </a:ext>
            </a:extLst>
          </p:cNvPr>
          <p:cNvSpPr/>
          <p:nvPr/>
        </p:nvSpPr>
        <p:spPr>
          <a:xfrm>
            <a:off x="0" y="693738"/>
            <a:ext cx="9906000" cy="42021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400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" name="그림 3" descr="텍스트, 스크린샷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892DACF4-0256-38B5-6F1B-62455749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013325"/>
            <a:ext cx="172878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텍스트 개체 틀 5">
            <a:extLst>
              <a:ext uri="{FF2B5EF4-FFF2-40B4-BE49-F238E27FC236}">
                <a16:creationId xmlns:a16="http://schemas.microsoft.com/office/drawing/2014/main" id="{07ED381E-4067-E53C-2961-2C8390E61EAD}"/>
              </a:ext>
            </a:extLst>
          </p:cNvPr>
          <p:cNvSpPr txBox="1">
            <a:spLocks/>
          </p:cNvSpPr>
          <p:nvPr/>
        </p:nvSpPr>
        <p:spPr bwMode="auto">
          <a:xfrm>
            <a:off x="631825" y="1268413"/>
            <a:ext cx="4826000" cy="660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ko-K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Ⅲ. </a:t>
            </a:r>
            <a:r>
              <a:rPr lang="ko-KR" alt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재무구조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8956C82-5CBA-570F-C113-FF1E46BF0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695508"/>
              </p:ext>
            </p:extLst>
          </p:nvPr>
        </p:nvGraphicFramePr>
        <p:xfrm>
          <a:off x="1928813" y="2133600"/>
          <a:ext cx="6604000" cy="12001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5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재무상태표</a:t>
                      </a: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손익계산서</a:t>
                      </a: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81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25264F0E-E0C3-73C0-A1AD-B09D621460A3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5A93B9C6-A3A1-FFAE-5B36-D5FC10CB771B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0EF1005-13A1-7424-4DBE-1F99679BE323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A82FDA8F-A9CC-C106-C76C-95201BCF8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E8CC0F-3BEC-5F28-8E7A-4E1B20422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재무상태표 </a:t>
              </a:r>
            </a:p>
          </p:txBody>
        </p:sp>
      </p:grp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41C18757-0941-196B-69D6-7329B665C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62701"/>
              </p:ext>
            </p:extLst>
          </p:nvPr>
        </p:nvGraphicFramePr>
        <p:xfrm>
          <a:off x="401690" y="1063738"/>
          <a:ext cx="9073357" cy="5365846"/>
        </p:xfrm>
        <a:graphic>
          <a:graphicData uri="http://schemas.openxmlformats.org/drawingml/2006/table">
            <a:tbl>
              <a:tblPr/>
              <a:tblGrid>
                <a:gridCol w="4923013">
                  <a:extLst>
                    <a:ext uri="{9D8B030D-6E8A-4147-A177-3AD203B41FA5}">
                      <a16:colId xmlns:a16="http://schemas.microsoft.com/office/drawing/2014/main" val="3682954644"/>
                    </a:ext>
                  </a:extLst>
                </a:gridCol>
                <a:gridCol w="2075172">
                  <a:extLst>
                    <a:ext uri="{9D8B030D-6E8A-4147-A177-3AD203B41FA5}">
                      <a16:colId xmlns:a16="http://schemas.microsoft.com/office/drawing/2014/main" val="3319818458"/>
                    </a:ext>
                  </a:extLst>
                </a:gridCol>
                <a:gridCol w="2075172">
                  <a:extLst>
                    <a:ext uri="{9D8B030D-6E8A-4147-A177-3AD203B41FA5}">
                      <a16:colId xmlns:a16="http://schemas.microsoft.com/office/drawing/2014/main" val="1022982284"/>
                    </a:ext>
                  </a:extLst>
                </a:gridCol>
              </a:tblGrid>
              <a:tr h="4237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반기재무상태표</a:t>
                      </a:r>
                    </a:p>
                  </a:txBody>
                  <a:tcPr marL="8162" marR="8162" marT="81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627237"/>
                  </a:ext>
                </a:extLst>
              </a:tr>
              <a:tr h="190600">
                <a:tc gridSpan="3">
                  <a:txBody>
                    <a:bodyPr/>
                    <a:lstStyle/>
                    <a:p>
                      <a:pPr marL="0" indent="0"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제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6(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당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 반기 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2025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06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30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 현재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62" marR="8162" marT="81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990051"/>
                  </a:ext>
                </a:extLst>
              </a:tr>
              <a:tr h="1906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제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5(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2024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12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 현재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62" marR="8162" marT="81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91728"/>
                  </a:ext>
                </a:extLst>
              </a:tr>
              <a:tr h="216507">
                <a:tc gridSpan="3"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62" marR="8162" marT="81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736870"/>
                  </a:ext>
                </a:extLst>
              </a:tr>
              <a:tr h="19923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엘에프자산운용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주식회사</a:t>
                      </a:r>
                    </a:p>
                  </a:txBody>
                  <a:tcPr marL="8162" marR="8162" marT="81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162" marR="8162" marT="81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단위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8162" marR="8162" marT="81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974167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 목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6(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</a:t>
                      </a:r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65876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 산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166191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I.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현금및현금성자산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543,317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609,831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295391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II.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상각후원가측정금융자산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186,785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167,982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0000476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III. 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당기손익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공정가치측정금융자산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22,148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54,085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339501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IV.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당기법인세자산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34177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V.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기타포괄손익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공정가치측정금융자산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51,165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330848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VI.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유형자산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19,960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31,659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8056047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VII.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무형자산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259215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 산 총 계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823,725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864,294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040579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 채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5326946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II.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기타금융부채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28,120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18,929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9795210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III. 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기타부채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10,621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12,603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544832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 채 총 계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38,741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31,532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193698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 본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465394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I. 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자본금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2,950,000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2,950,000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493617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II. 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자본조정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-48,966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-48,966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748291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III. 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결손금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-2,116,050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-2,068,273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857226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 본 총 계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784,985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832,762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240967"/>
                  </a:ext>
                </a:extLst>
              </a:tr>
              <a:tr h="20725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 채 및 자 본 총 계</a:t>
                      </a:r>
                    </a:p>
                  </a:txBody>
                  <a:tcPr marL="36000" marR="36000" marT="0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823,725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864,294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211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613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25264F0E-E0C3-73C0-A1AD-B09D621460A3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5A93B9C6-A3A1-FFAE-5B36-D5FC10CB771B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0EF1005-13A1-7424-4DBE-1F99679BE323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A82FDA8F-A9CC-C106-C76C-95201BCF8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E8CC0F-3BEC-5F28-8E7A-4E1B20422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손익계산서 </a:t>
              </a:r>
            </a:p>
          </p:txBody>
        </p:sp>
      </p:grp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051CB959-2E7A-4C59-A79E-0C6789F26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63528"/>
              </p:ext>
            </p:extLst>
          </p:nvPr>
        </p:nvGraphicFramePr>
        <p:xfrm>
          <a:off x="415925" y="1063737"/>
          <a:ext cx="9059123" cy="5076297"/>
        </p:xfrm>
        <a:graphic>
          <a:graphicData uri="http://schemas.openxmlformats.org/drawingml/2006/table">
            <a:tbl>
              <a:tblPr/>
              <a:tblGrid>
                <a:gridCol w="4915291">
                  <a:extLst>
                    <a:ext uri="{9D8B030D-6E8A-4147-A177-3AD203B41FA5}">
                      <a16:colId xmlns:a16="http://schemas.microsoft.com/office/drawing/2014/main" val="2789310573"/>
                    </a:ext>
                  </a:extLst>
                </a:gridCol>
                <a:gridCol w="2071916">
                  <a:extLst>
                    <a:ext uri="{9D8B030D-6E8A-4147-A177-3AD203B41FA5}">
                      <a16:colId xmlns:a16="http://schemas.microsoft.com/office/drawing/2014/main" val="2571712582"/>
                    </a:ext>
                  </a:extLst>
                </a:gridCol>
                <a:gridCol w="2071916">
                  <a:extLst>
                    <a:ext uri="{9D8B030D-6E8A-4147-A177-3AD203B41FA5}">
                      <a16:colId xmlns:a16="http://schemas.microsoft.com/office/drawing/2014/main" val="3298023137"/>
                    </a:ext>
                  </a:extLst>
                </a:gridCol>
              </a:tblGrid>
              <a:tr h="48451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24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반기손익계산서</a:t>
                      </a:r>
                      <a:endParaRPr lang="ko-KR" altLang="en-US" sz="2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241525"/>
                  </a:ext>
                </a:extLst>
              </a:tr>
              <a:tr h="2188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제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6(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당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 반기 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2025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일부터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2025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06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30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일까지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809401"/>
                  </a:ext>
                </a:extLst>
              </a:tr>
              <a:tr h="21889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제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5(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 반기 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2024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01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일부터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2024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년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06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월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30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일까지</a:t>
                      </a:r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73445"/>
                  </a:ext>
                </a:extLst>
              </a:tr>
              <a:tr h="209053">
                <a:tc gridSpan="3">
                  <a:txBody>
                    <a:bodyPr/>
                    <a:lstStyle/>
                    <a:p>
                      <a:pPr algn="ctr" fontAlgn="ctr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91021"/>
                  </a:ext>
                </a:extLst>
              </a:tr>
              <a:tr h="21889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엘에프자산운용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주식회사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단위 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천원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963370"/>
                  </a:ext>
                </a:extLst>
              </a:tr>
              <a:tr h="24840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                        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6(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</a:t>
                      </a:r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5(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</a:t>
                      </a:r>
                      <a:r>
                        <a:rPr lang="en-US" altLang="ko-K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323028"/>
                  </a:ext>
                </a:extLst>
              </a:tr>
              <a:tr h="24840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Ⅰ.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영업수익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373,219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273,399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523577"/>
                  </a:ext>
                </a:extLst>
              </a:tr>
              <a:tr h="24840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수수료수익</a:t>
                      </a:r>
                    </a:p>
                  </a:txBody>
                  <a:tcPr marL="142875" marR="9525" marT="9525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304,766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226,588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340618"/>
                  </a:ext>
                </a:extLst>
              </a:tr>
              <a:tr h="24840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 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이자수익</a:t>
                      </a:r>
                    </a:p>
                  </a:txBody>
                  <a:tcPr marL="142875" marR="9525" marT="9525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236143"/>
                  </a:ext>
                </a:extLst>
              </a:tr>
              <a:tr h="24840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 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당기손익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공정가치측정증권처분이익</a:t>
                      </a:r>
                    </a:p>
                  </a:txBody>
                  <a:tcPr marL="142875" marR="9525" marT="9525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67,578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45,284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243881"/>
                  </a:ext>
                </a:extLst>
              </a:tr>
              <a:tr h="24840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 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당기손익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공정가치측정증권평가이익</a:t>
                      </a:r>
                    </a:p>
                  </a:txBody>
                  <a:tcPr marL="142875" marR="9525" marT="9525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708833"/>
                  </a:ext>
                </a:extLst>
              </a:tr>
              <a:tr h="24840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Ⅱ. 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영업비용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421,052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301,669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205781"/>
                  </a:ext>
                </a:extLst>
              </a:tr>
              <a:tr h="24840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 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당기손익</a:t>
                      </a: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공정가치측정증권처분손실</a:t>
                      </a:r>
                    </a:p>
                  </a:txBody>
                  <a:tcPr marL="142875" marR="9525" marT="9525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7696727"/>
                  </a:ext>
                </a:extLst>
              </a:tr>
              <a:tr h="24840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2.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판매비와관리비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420,506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301,669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004281"/>
                  </a:ext>
                </a:extLst>
              </a:tr>
              <a:tr h="24840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Ⅲ. 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영업손실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47,833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28,270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556741"/>
                  </a:ext>
                </a:extLst>
              </a:tr>
              <a:tr h="24840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Ⅳ.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영업외수익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983674"/>
                  </a:ext>
                </a:extLst>
              </a:tr>
              <a:tr h="24840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Ⅴ. 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영업외비용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2,088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298169"/>
                  </a:ext>
                </a:extLst>
              </a:tr>
              <a:tr h="24840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Ⅵ. 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법인세차감전순손실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47,777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30,097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9380319"/>
                  </a:ext>
                </a:extLst>
              </a:tr>
              <a:tr h="24840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Ⅶ. </a:t>
                      </a:r>
                      <a:r>
                        <a:rPr lang="ko-KR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법인세비용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856760"/>
                  </a:ext>
                </a:extLst>
              </a:tr>
              <a:tr h="248404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Ⅷ. </a:t>
                      </a:r>
                      <a:r>
                        <a:rPr lang="ko-KR" alt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반기순손실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47,777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30,097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08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4213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2">
            <a:extLst>
              <a:ext uri="{FF2B5EF4-FFF2-40B4-BE49-F238E27FC236}">
                <a16:creationId xmlns:a16="http://schemas.microsoft.com/office/drawing/2014/main" id="{89B53DA5-4F3A-8952-25A8-7B92272D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E2390E1-18CC-A41D-356C-E30415008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996580"/>
              </p:ext>
            </p:extLst>
          </p:nvPr>
        </p:nvGraphicFramePr>
        <p:xfrm>
          <a:off x="273050" y="5805488"/>
          <a:ext cx="9432924" cy="7305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68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0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44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홈페이지</a:t>
                      </a:r>
                    </a:p>
                  </a:txBody>
                  <a:tcPr marL="91439" marR="91439" marT="45668" marB="456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9" marR="91439" marT="45668" marB="456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이메일</a:t>
                      </a:r>
                    </a:p>
                  </a:txBody>
                  <a:tcPr marL="91439" marR="91439" marT="45668" marB="456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9" marR="91439" marT="45668" marB="456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연락처</a:t>
                      </a:r>
                    </a:p>
                  </a:txBody>
                  <a:tcPr marL="91439" marR="91439" marT="45668" marB="456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9" marR="91439" marT="45668" marB="456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주소</a:t>
                      </a:r>
                    </a:p>
                  </a:txBody>
                  <a:tcPr marL="91439" marR="91439" marT="45668" marB="456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9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www.lfamc.kr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9" marR="91439" marT="45668" marB="456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9" marR="91439" marT="45668" marB="456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tax@lfamc.kr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9" marR="91439" marT="45668" marB="456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9" marR="91439" marT="45668" marB="456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031-342-7847</a:t>
                      </a:r>
                    </a:p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031-342-7866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9" marR="91439" marT="45668" marB="456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9" marR="91439" marT="45668" marB="456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경기도 안양시 동안구 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벌말로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126, 3304</a:t>
                      </a:r>
                      <a:r>
                        <a:rPr lang="ko-KR" altLang="en-US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 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dirty="0" err="1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오비즈타워</a:t>
                      </a:r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39" marR="91439" marT="45668" marB="4566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13">
            <a:extLst>
              <a:ext uri="{FF2B5EF4-FFF2-40B4-BE49-F238E27FC236}">
                <a16:creationId xmlns:a16="http://schemas.microsoft.com/office/drawing/2014/main" id="{99D91D07-9BB8-D875-F465-0AFBD95B3349}"/>
              </a:ext>
            </a:extLst>
          </p:cNvPr>
          <p:cNvSpPr txBox="1"/>
          <p:nvPr/>
        </p:nvSpPr>
        <p:spPr>
          <a:xfrm>
            <a:off x="1293113" y="3505200"/>
            <a:ext cx="34118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47459A"/>
                </a:solidFill>
                <a:latin typeface="HY헤드라인M"/>
                <a:cs typeface="HY헤드라인M"/>
              </a:rPr>
              <a:t>“</a:t>
            </a:r>
            <a:r>
              <a:rPr sz="3200" spc="-25" dirty="0">
                <a:solidFill>
                  <a:srgbClr val="47459A"/>
                </a:solidFill>
                <a:latin typeface="HY헤드라인M"/>
                <a:cs typeface="HY헤드라인M"/>
              </a:rPr>
              <a:t> </a:t>
            </a:r>
            <a:r>
              <a:rPr sz="3200" dirty="0">
                <a:solidFill>
                  <a:srgbClr val="47459A"/>
                </a:solidFill>
                <a:latin typeface="HY헤드라인M"/>
                <a:cs typeface="HY헤드라인M"/>
              </a:rPr>
              <a:t>Time</a:t>
            </a:r>
            <a:r>
              <a:rPr sz="3200" spc="-45" dirty="0">
                <a:solidFill>
                  <a:srgbClr val="47459A"/>
                </a:solidFill>
                <a:latin typeface="HY헤드라인M"/>
                <a:cs typeface="HY헤드라인M"/>
              </a:rPr>
              <a:t> </a:t>
            </a:r>
            <a:r>
              <a:rPr sz="3200" dirty="0">
                <a:solidFill>
                  <a:srgbClr val="47459A"/>
                </a:solidFill>
                <a:latin typeface="HY헤드라인M"/>
                <a:cs typeface="HY헤드라인M"/>
              </a:rPr>
              <a:t>is</a:t>
            </a:r>
            <a:r>
              <a:rPr sz="3200" spc="-25" dirty="0">
                <a:solidFill>
                  <a:srgbClr val="47459A"/>
                </a:solidFill>
                <a:latin typeface="HY헤드라인M"/>
                <a:cs typeface="HY헤드라인M"/>
              </a:rPr>
              <a:t> </a:t>
            </a:r>
            <a:r>
              <a:rPr sz="3200" spc="-5" dirty="0">
                <a:solidFill>
                  <a:srgbClr val="47459A"/>
                </a:solidFill>
                <a:latin typeface="HY헤드라인M"/>
                <a:cs typeface="HY헤드라인M"/>
              </a:rPr>
              <a:t>Money.</a:t>
            </a:r>
            <a:endParaRPr sz="3200" dirty="0">
              <a:solidFill>
                <a:srgbClr val="47459A"/>
              </a:solidFill>
              <a:latin typeface="HY헤드라인M"/>
              <a:cs typeface="HY헤드라인M"/>
            </a:endParaRPr>
          </a:p>
        </p:txBody>
      </p:sp>
      <p:sp>
        <p:nvSpPr>
          <p:cNvPr id="6" name="object 14">
            <a:extLst>
              <a:ext uri="{FF2B5EF4-FFF2-40B4-BE49-F238E27FC236}">
                <a16:creationId xmlns:a16="http://schemas.microsoft.com/office/drawing/2014/main" id="{AF8F1647-4944-2FAF-D27D-E039C8FA9F20}"/>
              </a:ext>
            </a:extLst>
          </p:cNvPr>
          <p:cNvSpPr txBox="1"/>
          <p:nvPr/>
        </p:nvSpPr>
        <p:spPr>
          <a:xfrm>
            <a:off x="4947539" y="3505200"/>
            <a:ext cx="3716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47459A"/>
                </a:solidFill>
                <a:latin typeface="HY헤드라인M"/>
                <a:cs typeface="HY헤드라인M"/>
              </a:rPr>
              <a:t>Money</a:t>
            </a:r>
            <a:r>
              <a:rPr sz="3200" spc="-35" dirty="0">
                <a:solidFill>
                  <a:srgbClr val="47459A"/>
                </a:solidFill>
                <a:latin typeface="HY헤드라인M"/>
                <a:cs typeface="HY헤드라인M"/>
              </a:rPr>
              <a:t> </a:t>
            </a:r>
            <a:r>
              <a:rPr sz="3200" dirty="0">
                <a:solidFill>
                  <a:srgbClr val="47459A"/>
                </a:solidFill>
                <a:latin typeface="HY헤드라인M"/>
                <a:cs typeface="HY헤드라인M"/>
              </a:rPr>
              <a:t>is</a:t>
            </a:r>
            <a:r>
              <a:rPr sz="3200" spc="-20" dirty="0">
                <a:solidFill>
                  <a:srgbClr val="47459A"/>
                </a:solidFill>
                <a:latin typeface="HY헤드라인M"/>
                <a:cs typeface="HY헤드라인M"/>
              </a:rPr>
              <a:t> </a:t>
            </a:r>
            <a:r>
              <a:rPr sz="3200" spc="-5" dirty="0">
                <a:solidFill>
                  <a:srgbClr val="47459A"/>
                </a:solidFill>
                <a:latin typeface="HY헤드라인M"/>
                <a:cs typeface="HY헤드라인M"/>
              </a:rPr>
              <a:t>Liberty</a:t>
            </a:r>
            <a:r>
              <a:rPr sz="3200" spc="-30" dirty="0">
                <a:solidFill>
                  <a:srgbClr val="47459A"/>
                </a:solidFill>
                <a:latin typeface="HY헤드라인M"/>
                <a:cs typeface="HY헤드라인M"/>
              </a:rPr>
              <a:t> </a:t>
            </a:r>
            <a:r>
              <a:rPr sz="3200" dirty="0">
                <a:solidFill>
                  <a:srgbClr val="47459A"/>
                </a:solidFill>
                <a:latin typeface="HY헤드라인M"/>
                <a:cs typeface="HY헤드라인M"/>
              </a:rPr>
              <a:t>”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CF025C7-FDC2-7AFF-DCAB-40728C804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322388"/>
            <a:ext cx="8477250" cy="9747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413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HY헤드라인M" panose="02030600000101010101" pitchFamily="18" charset="-127"/>
              </a:rPr>
              <a:t>신의성실원칙의 토대 위에 수익성</a:t>
            </a:r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HY헤드라인M" panose="02030600000101010101" pitchFamily="18" charset="-127"/>
              </a:rPr>
              <a:t>, </a:t>
            </a:r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HY헤드라인M" panose="02030600000101010101" pitchFamily="18" charset="-127"/>
              </a:rPr>
              <a:t>안정성을 겸비한</a:t>
            </a:r>
          </a:p>
          <a:p>
            <a:pPr eaLnBrk="1" hangingPunct="1">
              <a:lnSpc>
                <a:spcPts val="2850"/>
              </a:lnSpc>
              <a:spcBef>
                <a:spcPts val="800"/>
              </a:spcBef>
              <a:buFontTx/>
              <a:buNone/>
              <a:defRPr/>
            </a:pPr>
            <a:r>
              <a:rPr lang="en-US" altLang="zh-CN" sz="2800" b="1" dirty="0">
                <a:solidFill>
                  <a:srgbClr val="47459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  <a:sym typeface="Calibri" panose="020F0502020204030204" pitchFamily="34" charset="0"/>
              </a:rPr>
              <a:t>· · · · · ·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eaLnBrk="1" hangingPunct="1">
              <a:lnSpc>
                <a:spcPts val="2413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b="1" dirty="0">
                <a:solidFill>
                  <a:srgbClr val="47459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HY헤드라인M" panose="02030600000101010101" pitchFamily="18" charset="-127"/>
              </a:rPr>
              <a:t>더 나은 서비스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HY헤드라인M" panose="02030600000101010101" pitchFamily="18" charset="-127"/>
              </a:rPr>
              <a:t>와 </a:t>
            </a:r>
            <a:r>
              <a:rPr lang="zh-CN" altLang="en-US" b="1" dirty="0">
                <a:solidFill>
                  <a:srgbClr val="47459A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HY헤드라인M" panose="02030600000101010101" pitchFamily="18" charset="-127"/>
              </a:rPr>
              <a:t>상품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HY헤드라인M" panose="02030600000101010101" pitchFamily="18" charset="-127"/>
              </a:rPr>
              <a:t>으로 함께 하겠습니다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HY헤드라인M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78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875A6EDB-B487-DFB3-B1DF-DBA1D8945B3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7168" y="423026"/>
            <a:ext cx="6857999" cy="6011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8FCABA6F-E2EE-ECF2-7816-280397AE8683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2133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en-US" sz="3200" b="1" kern="0" dirty="0">
                <a:solidFill>
                  <a:srgbClr val="000000"/>
                </a:solidFill>
                <a:latin typeface="+mn-ea"/>
                <a:ea typeface="+mn-ea"/>
                <a:cs typeface="HY헤드라인M"/>
              </a:rPr>
              <a:t>Conte</a:t>
            </a:r>
            <a:r>
              <a:rPr lang="en-US" sz="3200" b="1" kern="0" spc="5" dirty="0">
                <a:solidFill>
                  <a:srgbClr val="000000"/>
                </a:solidFill>
                <a:latin typeface="+mn-ea"/>
                <a:ea typeface="+mn-ea"/>
                <a:cs typeface="HY헤드라인M"/>
              </a:rPr>
              <a:t>n</a:t>
            </a:r>
            <a:r>
              <a:rPr lang="en-US" sz="3200" b="1" kern="0" dirty="0">
                <a:solidFill>
                  <a:srgbClr val="000000"/>
                </a:solidFill>
                <a:latin typeface="+mn-ea"/>
                <a:ea typeface="+mn-ea"/>
                <a:cs typeface="HY헤드라인M"/>
              </a:rPr>
              <a:t>ts</a:t>
            </a:r>
            <a:endParaRPr lang="en-US" sz="3200" b="1" kern="0" dirty="0">
              <a:solidFill>
                <a:sysClr val="windowText" lastClr="000000"/>
              </a:solidFill>
              <a:latin typeface="+mn-ea"/>
              <a:ea typeface="+mn-ea"/>
              <a:cs typeface="HY헤드라인M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10166E1-6FB6-3772-541C-39AEA0991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65570"/>
              </p:ext>
            </p:extLst>
          </p:nvPr>
        </p:nvGraphicFramePr>
        <p:xfrm>
          <a:off x="838200" y="1724466"/>
          <a:ext cx="8305801" cy="4112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7053">
                  <a:extLst>
                    <a:ext uri="{9D8B030D-6E8A-4147-A177-3AD203B41FA5}">
                      <a16:colId xmlns:a16="http://schemas.microsoft.com/office/drawing/2014/main" val="26577169"/>
                    </a:ext>
                  </a:extLst>
                </a:gridCol>
                <a:gridCol w="1556615">
                  <a:extLst>
                    <a:ext uri="{9D8B030D-6E8A-4147-A177-3AD203B41FA5}">
                      <a16:colId xmlns:a16="http://schemas.microsoft.com/office/drawing/2014/main" val="389374715"/>
                    </a:ext>
                  </a:extLst>
                </a:gridCol>
                <a:gridCol w="555933">
                  <a:extLst>
                    <a:ext uri="{9D8B030D-6E8A-4147-A177-3AD203B41FA5}">
                      <a16:colId xmlns:a16="http://schemas.microsoft.com/office/drawing/2014/main" val="2144258922"/>
                    </a:ext>
                  </a:extLst>
                </a:gridCol>
                <a:gridCol w="555933">
                  <a:extLst>
                    <a:ext uri="{9D8B030D-6E8A-4147-A177-3AD203B41FA5}">
                      <a16:colId xmlns:a16="http://schemas.microsoft.com/office/drawing/2014/main" val="1732736168"/>
                    </a:ext>
                  </a:extLst>
                </a:gridCol>
                <a:gridCol w="2223734">
                  <a:extLst>
                    <a:ext uri="{9D8B030D-6E8A-4147-A177-3AD203B41FA5}">
                      <a16:colId xmlns:a16="http://schemas.microsoft.com/office/drawing/2014/main" val="2164097332"/>
                    </a:ext>
                  </a:extLst>
                </a:gridCol>
                <a:gridCol w="392624">
                  <a:extLst>
                    <a:ext uri="{9D8B030D-6E8A-4147-A177-3AD203B41FA5}">
                      <a16:colId xmlns:a16="http://schemas.microsoft.com/office/drawing/2014/main" val="1446649256"/>
                    </a:ext>
                  </a:extLst>
                </a:gridCol>
                <a:gridCol w="490781">
                  <a:extLst>
                    <a:ext uri="{9D8B030D-6E8A-4147-A177-3AD203B41FA5}">
                      <a16:colId xmlns:a16="http://schemas.microsoft.com/office/drawing/2014/main" val="4022350213"/>
                    </a:ext>
                  </a:extLst>
                </a:gridCol>
                <a:gridCol w="1963128">
                  <a:extLst>
                    <a:ext uri="{9D8B030D-6E8A-4147-A177-3AD203B41FA5}">
                      <a16:colId xmlns:a16="http://schemas.microsoft.com/office/drawing/2014/main" val="3894697549"/>
                    </a:ext>
                  </a:extLst>
                </a:gridCol>
              </a:tblGrid>
              <a:tr h="690489">
                <a:tc gridSpan="2">
                  <a:txBody>
                    <a:bodyPr/>
                    <a:lstStyle/>
                    <a:p>
                      <a:pPr marL="0" marR="0" lvl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HY헤드라인M" pitchFamily="18" charset="-127"/>
                          <a:ea typeface="HY헤드라인M" pitchFamily="18" charset="-127"/>
                        </a:rPr>
                        <a:t>Ⅰ. </a:t>
                      </a:r>
                      <a:r>
                        <a:rPr lang="ko-KR" alt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회사소개</a:t>
                      </a:r>
                      <a:endParaRPr lang="ko-KR" alt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HY헤드라인M" pitchFamily="18" charset="-127"/>
                          <a:ea typeface="HY헤드라인M" pitchFamily="18" charset="-127"/>
                        </a:rPr>
                        <a:t>Ⅱ. </a:t>
                      </a:r>
                      <a:r>
                        <a:rPr lang="ko-KR" alt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주요실적</a:t>
                      </a:r>
                      <a:endParaRPr lang="en-US" altLang="ko-KR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latin typeface="맑은 고딕" panose="020B0503020000020004" pitchFamily="50" charset="-127"/>
                          <a:ea typeface="+mn-ea"/>
                        </a:rPr>
                        <a:t>III</a:t>
                      </a:r>
                      <a:r>
                        <a:rPr lang="en-US" altLang="ko-KR" sz="1600" dirty="0">
                          <a:latin typeface="HY헤드라인M" pitchFamily="18" charset="-127"/>
                          <a:ea typeface="HY헤드라인M" pitchFamily="18" charset="-127"/>
                        </a:rPr>
                        <a:t>. </a:t>
                      </a:r>
                      <a:r>
                        <a:rPr lang="ko-KR" altLang="en-US" sz="1600" dirty="0">
                          <a:latin typeface="HY헤드라인M" pitchFamily="18" charset="-127"/>
                          <a:ea typeface="HY헤드라인M" pitchFamily="18" charset="-127"/>
                        </a:rPr>
                        <a:t>재무구조</a:t>
                      </a:r>
                      <a:endParaRPr lang="en-US" altLang="ko-KR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139472"/>
                  </a:ext>
                </a:extLst>
              </a:tr>
              <a:tr h="69048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01.</a:t>
                      </a:r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회사개요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01.</a:t>
                      </a:r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펀드운용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01.</a:t>
                      </a:r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재무상태표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43738049"/>
                  </a:ext>
                </a:extLst>
              </a:tr>
              <a:tr h="69048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02.</a:t>
                      </a:r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/>
                        <a:t>회사연혁</a:t>
                      </a:r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02.</a:t>
                      </a:r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금융주선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02.</a:t>
                      </a:r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손익계산서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6262019"/>
                  </a:ext>
                </a:extLst>
              </a:tr>
              <a:tr h="69048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03.</a:t>
                      </a:r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조직도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03.</a:t>
                      </a:r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부동산투자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2149820"/>
                  </a:ext>
                </a:extLst>
              </a:tr>
              <a:tr h="61897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04.</a:t>
                      </a:r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업무영역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04.</a:t>
                      </a:r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부동산개발사업</a:t>
                      </a:r>
                      <a:r>
                        <a:rPr lang="en-US" altLang="ko-KR" sz="1400" dirty="0"/>
                        <a:t>(SPC)</a:t>
                      </a:r>
                    </a:p>
                    <a:p>
                      <a:pPr latinLnBrk="1"/>
                      <a:r>
                        <a:rPr lang="ko-KR" altLang="en-US" sz="1400" dirty="0"/>
                        <a:t> 자문 </a:t>
                      </a:r>
                      <a:r>
                        <a:rPr lang="ko-KR" altLang="en-US" sz="1400" dirty="0" err="1"/>
                        <a:t>맟</a:t>
                      </a:r>
                      <a:r>
                        <a:rPr lang="ko-KR" altLang="en-US" sz="1400" dirty="0"/>
                        <a:t> 컨설팅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5528777"/>
                  </a:ext>
                </a:extLst>
              </a:tr>
              <a:tr h="69048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05.</a:t>
                      </a:r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/>
                        <a:t>주주현황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/>
                        <a:t>05.</a:t>
                      </a:r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/>
                    </a:p>
                    <a:p>
                      <a:pPr marL="0" marR="0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/>
                        <a:t>민간사업자공모</a:t>
                      </a:r>
                    </a:p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53276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519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4182013-ABB8-2741-4CA5-41DAD85A1981}"/>
              </a:ext>
            </a:extLst>
          </p:cNvPr>
          <p:cNvSpPr/>
          <p:nvPr/>
        </p:nvSpPr>
        <p:spPr>
          <a:xfrm>
            <a:off x="0" y="693738"/>
            <a:ext cx="9906000" cy="42021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3400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3" name="그림 3" descr="텍스트, 스크린샷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892DACF4-0256-38B5-6F1B-62455749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5013325"/>
            <a:ext cx="172878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텍스트 개체 틀 5">
            <a:extLst>
              <a:ext uri="{FF2B5EF4-FFF2-40B4-BE49-F238E27FC236}">
                <a16:creationId xmlns:a16="http://schemas.microsoft.com/office/drawing/2014/main" id="{07ED381E-4067-E53C-2961-2C8390E61EAD}"/>
              </a:ext>
            </a:extLst>
          </p:cNvPr>
          <p:cNvSpPr txBox="1">
            <a:spLocks/>
          </p:cNvSpPr>
          <p:nvPr/>
        </p:nvSpPr>
        <p:spPr bwMode="auto">
          <a:xfrm>
            <a:off x="631825" y="1268413"/>
            <a:ext cx="4826000" cy="660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ko-KR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Ⅰ. </a:t>
            </a:r>
            <a:r>
              <a:rPr lang="ko-KR" altLang="en-US" sz="4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회사소개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8956C82-5CBA-570F-C113-FF1E46BF0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987590"/>
              </p:ext>
            </p:extLst>
          </p:nvPr>
        </p:nvGraphicFramePr>
        <p:xfrm>
          <a:off x="1928813" y="2133600"/>
          <a:ext cx="6604000" cy="2667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5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회사개요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회사연혁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조직도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업무영역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53994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05</a:t>
                      </a:r>
                      <a:endParaRPr lang="ko-KR" alt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주주현황</a:t>
                      </a:r>
                    </a:p>
                  </a:txBody>
                  <a:tcPr marT="45721" marB="457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661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64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25264F0E-E0C3-73C0-A1AD-B09D621460A3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5A93B9C6-A3A1-FFAE-5B36-D5FC10CB771B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0EF1005-13A1-7424-4DBE-1F99679BE323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A82FDA8F-A9CC-C106-C76C-95201BCF8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E8CC0F-3BEC-5F28-8E7A-4E1B20422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회사개요 </a:t>
              </a:r>
            </a:p>
          </p:txBody>
        </p:sp>
      </p:grpSp>
      <p:graphicFrame>
        <p:nvGraphicFramePr>
          <p:cNvPr id="20" name="Group 170">
            <a:extLst>
              <a:ext uri="{FF2B5EF4-FFF2-40B4-BE49-F238E27FC236}">
                <a16:creationId xmlns:a16="http://schemas.microsoft.com/office/drawing/2014/main" id="{E8BF6C5F-FFFB-656C-D3D7-011D1F32A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030714"/>
              </p:ext>
            </p:extLst>
          </p:nvPr>
        </p:nvGraphicFramePr>
        <p:xfrm>
          <a:off x="450850" y="1317625"/>
          <a:ext cx="8910638" cy="5202376"/>
        </p:xfrm>
        <a:graphic>
          <a:graphicData uri="http://schemas.openxmlformats.org/drawingml/2006/table">
            <a:tbl>
              <a:tblPr/>
              <a:tblGrid>
                <a:gridCol w="21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38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회사명</a:t>
                      </a:r>
                    </a:p>
                  </a:txBody>
                  <a:tcPr marL="91448" marR="91448"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엘에프자산운용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주식회사</a:t>
                      </a:r>
                    </a:p>
                  </a:txBody>
                  <a:tcPr marL="180016" marR="90008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   소</a:t>
                      </a:r>
                    </a:p>
                  </a:txBody>
                  <a:tcPr marL="91448" marR="91448"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경기도 안양시 동안구 </a:t>
                      </a:r>
                      <a:r>
                        <a:rPr kumimoji="1" lang="ko-KR" alt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벌말로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126, 3304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호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16" marR="90008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대표전화</a:t>
                      </a:r>
                    </a:p>
                  </a:txBody>
                  <a:tcPr marL="91448" marR="91448"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TEL   031-342-7841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FAX  031-342-7842</a:t>
                      </a:r>
                    </a:p>
                  </a:txBody>
                  <a:tcPr marL="180016" marR="90008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대표이사</a:t>
                      </a:r>
                    </a:p>
                  </a:txBody>
                  <a:tcPr marL="91448" marR="91448"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이성우</a:t>
                      </a:r>
                    </a:p>
                  </a:txBody>
                  <a:tcPr marL="180016" marR="90008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8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 립 일</a:t>
                      </a:r>
                    </a:p>
                  </a:txBody>
                  <a:tcPr marL="91448" marR="91448"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2020. 04. 01.</a:t>
                      </a:r>
                    </a:p>
                  </a:txBody>
                  <a:tcPr marL="180016" marR="90008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8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등 록 일</a:t>
                      </a:r>
                    </a:p>
                  </a:txBody>
                  <a:tcPr marL="91448" marR="91448"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2020. 08. 26. (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금융감독원 등록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marL="180016" marR="90008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8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설립근거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8" marR="91448"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『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자본시장과 금융투자업에 관한 법률 시행령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』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 의거하여 등록된 사모집합투자업</a:t>
                      </a:r>
                    </a:p>
                  </a:txBody>
                  <a:tcPr marL="180016" marR="90008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5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Compliance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8" marR="91448"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내부통제 모니터링 및 준법감시 체크리스트 정기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수시 점검</a:t>
                      </a:r>
                    </a:p>
                    <a:p>
                      <a:pPr marL="171450" marR="0" lvl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윤리강화를 위한 준법서약 및 임직원의 행위제한 관리감독</a:t>
                      </a:r>
                    </a:p>
                    <a:p>
                      <a:pPr marL="171450" marR="0" lvl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불공정거래행위 및 이해상충 방지를 위한 정기교육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80016" marR="90008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8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Risk Control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48" marR="91448" marT="45708" marB="4570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법규 및 신탁계약서에 대한 사전 및 사후 </a:t>
                      </a:r>
                      <a:r>
                        <a:rPr kumimoji="1" lang="en-US" altLang="ko-KR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Compliance </a:t>
                      </a: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관리</a:t>
                      </a:r>
                    </a:p>
                    <a:p>
                      <a:pPr marL="171450" marR="0" lvl="0" indent="-17145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정기 위험관리 위원회를 통한 잠재위험요인 검토 및 논의</a:t>
                      </a:r>
                    </a:p>
                  </a:txBody>
                  <a:tcPr marL="180016" marR="90008" marT="46788" marB="467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560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25264F0E-E0C3-73C0-A1AD-B09D621460A3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5A93B9C6-A3A1-FFAE-5B36-D5FC10CB771B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0EF1005-13A1-7424-4DBE-1F99679BE323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A82FDA8F-A9CC-C106-C76C-95201BCF8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E8CC0F-3BEC-5F28-8E7A-4E1B20422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회사연혁</a:t>
              </a: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</a:p>
          </p:txBody>
        </p:sp>
      </p:grp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647BDFE-28D1-26BE-1639-9DB9609C1E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40267"/>
              </p:ext>
            </p:extLst>
          </p:nvPr>
        </p:nvGraphicFramePr>
        <p:xfrm>
          <a:off x="2286000" y="990602"/>
          <a:ext cx="7232650" cy="5013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3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1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04.02.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 dirty="0" err="1">
                          <a:effectLst/>
                          <a:latin typeface="+mn-ea"/>
                          <a:ea typeface="+mn-ea"/>
                        </a:rPr>
                        <a:t>엘에프자산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㈜ 회사 설립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1100" u="none" strike="noStrike">
                          <a:effectLst/>
                          <a:latin typeface="+mn-ea"/>
                          <a:ea typeface="+mn-ea"/>
                        </a:rPr>
                        <a:t>08.26.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 dirty="0" err="1">
                          <a:effectLst/>
                          <a:latin typeface="+mn-ea"/>
                          <a:ea typeface="+mn-ea"/>
                        </a:rPr>
                        <a:t>전문사모집합투자업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 등록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금융위원회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09.10.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회사명 변경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100" u="none" strike="noStrike" dirty="0" err="1">
                          <a:effectLst/>
                          <a:latin typeface="+mn-ea"/>
                          <a:ea typeface="+mn-ea"/>
                        </a:rPr>
                        <a:t>엘에프자산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㈜ → </a:t>
                      </a:r>
                      <a:r>
                        <a:rPr lang="ko-KR" altLang="en-US" sz="1100" u="none" strike="noStrike" dirty="0" err="1">
                          <a:effectLst/>
                          <a:latin typeface="+mn-ea"/>
                          <a:ea typeface="+mn-ea"/>
                        </a:rPr>
                        <a:t>엘에프자산운용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㈜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11.25.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부수업무 착수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48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US" altLang="ko-KR" sz="1100" u="none" strike="noStrike">
                          <a:effectLst/>
                          <a:latin typeface="+mn-ea"/>
                          <a:ea typeface="+mn-ea"/>
                        </a:rPr>
                        <a:t>02.08.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겸영업무 착수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US" altLang="ko-KR" sz="1100" u="none" strike="noStrike">
                          <a:effectLst/>
                          <a:latin typeface="+mn-ea"/>
                          <a:ea typeface="+mn-ea"/>
                        </a:rPr>
                        <a:t>08.19.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펀드설정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엘에프 코스닥벤처 전문투자형 사모증권투자신탁 제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]  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>
                          <a:effectLst/>
                          <a:latin typeface="+mn-ea"/>
                          <a:ea typeface="+mn-ea"/>
                        </a:rPr>
                        <a:t>         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펀드설정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엘에프 공모주 전문투자형 사모증권투자신탁 제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>
                          <a:effectLst/>
                          <a:latin typeface="+mn-ea"/>
                          <a:ea typeface="+mn-ea"/>
                        </a:rPr>
                        <a:t>          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펀드설정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엘에프 </a:t>
                      </a:r>
                      <a:r>
                        <a:rPr lang="ko-KR" altLang="en-US" sz="1100" u="none" strike="noStrike" dirty="0" err="1">
                          <a:effectLst/>
                          <a:latin typeface="+mn-ea"/>
                          <a:ea typeface="+mn-ea"/>
                        </a:rPr>
                        <a:t>하이일드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 전문투자형 사모증권투자신탁 제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US" altLang="ko-KR" sz="1100" u="none" strike="noStrike">
                          <a:effectLst/>
                          <a:latin typeface="+mn-ea"/>
                          <a:ea typeface="+mn-ea"/>
                        </a:rPr>
                        <a:t>10.13.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펀드설정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엘에프 </a:t>
                      </a:r>
                      <a:r>
                        <a:rPr lang="ko-KR" altLang="en-US" sz="1100" u="none" strike="noStrike" dirty="0" err="1">
                          <a:effectLst/>
                          <a:latin typeface="+mn-ea"/>
                          <a:ea typeface="+mn-ea"/>
                        </a:rPr>
                        <a:t>하이일드전문투자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 사모투자신탁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US" altLang="ko-KR" sz="1100" u="none" strike="noStrike">
                          <a:effectLst/>
                          <a:latin typeface="+mn-ea"/>
                          <a:ea typeface="+mn-ea"/>
                        </a:rPr>
                        <a:t>12.13.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KT</a:t>
                      </a:r>
                      <a:r>
                        <a:rPr lang="ko-KR" altLang="en-US" sz="1100" u="none" strike="noStrike" dirty="0" err="1">
                          <a:effectLst/>
                          <a:latin typeface="+mn-ea"/>
                          <a:ea typeface="+mn-ea"/>
                        </a:rPr>
                        <a:t>엠엔에스텍엘에프자산운용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MOU 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체결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미래 환경을 위한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AI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주택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전열교환기 플랫폼 사업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248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US" altLang="ko-KR" sz="1100" u="none" strike="noStrike">
                          <a:effectLst/>
                          <a:latin typeface="+mn-ea"/>
                          <a:ea typeface="+mn-ea"/>
                        </a:rPr>
                        <a:t>04.14. 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 dirty="0" err="1">
                          <a:effectLst/>
                          <a:latin typeface="+mn-ea"/>
                          <a:ea typeface="+mn-ea"/>
                        </a:rPr>
                        <a:t>현대엔지니어링㈜과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 포괄적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MOU 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체결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US" altLang="ko-KR" sz="1100" u="none" strike="noStrike">
                          <a:effectLst/>
                          <a:latin typeface="+mn-ea"/>
                          <a:ea typeface="+mn-ea"/>
                        </a:rPr>
                        <a:t>04.21. 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금융투자협회 정회원 가입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US" altLang="ko-KR" sz="1100" u="none" strike="noStrike">
                          <a:effectLst/>
                          <a:latin typeface="+mn-ea"/>
                          <a:ea typeface="+mn-ea"/>
                        </a:rPr>
                        <a:t>04.21.  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 dirty="0" err="1">
                          <a:effectLst/>
                          <a:latin typeface="+mn-ea"/>
                          <a:ea typeface="+mn-ea"/>
                        </a:rPr>
                        <a:t>메리츠화재해상보험㈜과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 포괄적 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MOU 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체결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US" altLang="ko-KR" sz="1100" u="none" strike="noStrike">
                          <a:effectLst/>
                          <a:latin typeface="+mn-ea"/>
                          <a:ea typeface="+mn-ea"/>
                        </a:rPr>
                        <a:t>05.16.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펀드설정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엘에프 일반사모 부동산투자신탁 제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07.28.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펀드설정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100" u="none" strike="noStrike" dirty="0" err="1">
                          <a:effectLst/>
                          <a:latin typeface="+mn-ea"/>
                          <a:ea typeface="+mn-ea"/>
                        </a:rPr>
                        <a:t>엘에프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 공모주 일반사모투자신탁 제 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100" u="none" strike="noStrike" dirty="0"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100" u="none" strike="noStrike" dirty="0"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248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en-US" altLang="ko-KR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endParaRPr lang="ko-KR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974882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04.18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펀드설정 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엘에프 공모주 재간접형 일반사모투자신탁 제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호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723160"/>
                  </a:ext>
                </a:extLst>
              </a:tr>
              <a:tr h="16614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05.20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</a:pP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인천항 스마트 </a:t>
                      </a:r>
                      <a:r>
                        <a:rPr lang="ko-KR" alt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오트밸리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조성사업 사업관리</a:t>
                      </a:r>
                      <a:r>
                        <a:rPr lang="en-US" altLang="ko-K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(PM) </a:t>
                      </a:r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용역계약 체결</a:t>
                      </a: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921028"/>
                  </a:ext>
                </a:extLst>
              </a:tr>
            </a:tbl>
          </a:graphicData>
        </a:graphic>
      </p:graphicFrame>
      <p:pic>
        <p:nvPicPr>
          <p:cNvPr id="4" name="object 2">
            <a:extLst>
              <a:ext uri="{FF2B5EF4-FFF2-40B4-BE49-F238E27FC236}">
                <a16:creationId xmlns:a16="http://schemas.microsoft.com/office/drawing/2014/main" id="{CF2065CC-7985-03C7-4FB7-719491FF2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6" y="1356763"/>
            <a:ext cx="1416050" cy="531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그룹 20">
            <a:extLst>
              <a:ext uri="{FF2B5EF4-FFF2-40B4-BE49-F238E27FC236}">
                <a16:creationId xmlns:a16="http://schemas.microsoft.com/office/drawing/2014/main" id="{CEE6FF52-423B-57D1-1175-80FE6C2FA567}"/>
              </a:ext>
            </a:extLst>
          </p:cNvPr>
          <p:cNvGrpSpPr/>
          <p:nvPr/>
        </p:nvGrpSpPr>
        <p:grpSpPr>
          <a:xfrm>
            <a:off x="542925" y="5392593"/>
            <a:ext cx="1468438" cy="474807"/>
            <a:chOff x="542925" y="4897438"/>
            <a:chExt cx="1468438" cy="474807"/>
          </a:xfrm>
        </p:grpSpPr>
        <p:sp>
          <p:nvSpPr>
            <p:cNvPr id="19" name="object 9">
              <a:extLst>
                <a:ext uri="{FF2B5EF4-FFF2-40B4-BE49-F238E27FC236}">
                  <a16:creationId xmlns:a16="http://schemas.microsoft.com/office/drawing/2014/main" id="{A02CBA37-E761-DD34-5E77-4AFDFCA87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3" y="4969020"/>
              <a:ext cx="1428750" cy="403225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4E4DA3">
                <a:alpha val="39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7AD7C12A-A7B0-E069-42A2-56C71D87E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" y="4897438"/>
              <a:ext cx="1428750" cy="403225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ko-KR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2024</a:t>
              </a:r>
              <a:r>
                <a:rPr lang="ko-KR" alt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년</a:t>
              </a: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B76DBA8-E19E-BE0D-8A08-60FB78311A48}"/>
              </a:ext>
            </a:extLst>
          </p:cNvPr>
          <p:cNvGrpSpPr/>
          <p:nvPr/>
        </p:nvGrpSpPr>
        <p:grpSpPr>
          <a:xfrm>
            <a:off x="577561" y="3944793"/>
            <a:ext cx="1468438" cy="474807"/>
            <a:chOff x="542925" y="4897438"/>
            <a:chExt cx="1468438" cy="474807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CA2C5BBC-6AEE-485C-5301-3E5B960F9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3" y="4969020"/>
              <a:ext cx="1428750" cy="403225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4E4DA3">
                <a:alpha val="39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3" name="object 9">
              <a:extLst>
                <a:ext uri="{FF2B5EF4-FFF2-40B4-BE49-F238E27FC236}">
                  <a16:creationId xmlns:a16="http://schemas.microsoft.com/office/drawing/2014/main" id="{F68FB59B-5143-2D88-33C8-1F957E8D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" y="4897438"/>
              <a:ext cx="1428750" cy="403225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ko-KR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2022</a:t>
              </a:r>
              <a:r>
                <a:rPr lang="ko-KR" alt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년</a:t>
              </a: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850345B3-620F-43AC-BCEE-833B0DF50947}"/>
              </a:ext>
            </a:extLst>
          </p:cNvPr>
          <p:cNvGrpSpPr/>
          <p:nvPr/>
        </p:nvGrpSpPr>
        <p:grpSpPr>
          <a:xfrm>
            <a:off x="577561" y="2286000"/>
            <a:ext cx="1468438" cy="474807"/>
            <a:chOff x="542925" y="4897438"/>
            <a:chExt cx="1468438" cy="474807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6D142876-0748-F3E0-806E-348DFB189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3" y="4969020"/>
              <a:ext cx="1428750" cy="403225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4E4DA3">
                <a:alpha val="39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  <p:sp>
          <p:nvSpPr>
            <p:cNvPr id="26" name="object 9">
              <a:extLst>
                <a:ext uri="{FF2B5EF4-FFF2-40B4-BE49-F238E27FC236}">
                  <a16:creationId xmlns:a16="http://schemas.microsoft.com/office/drawing/2014/main" id="{C26A1123-69E3-533F-1AE6-DEBA4A977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" y="4897438"/>
              <a:ext cx="1428750" cy="403225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ko-KR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2021</a:t>
              </a:r>
              <a:r>
                <a:rPr lang="ko-KR" alt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년</a:t>
              </a: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7EC9B82-BE89-F274-2ABA-3965048C697F}"/>
              </a:ext>
            </a:extLst>
          </p:cNvPr>
          <p:cNvGrpSpPr/>
          <p:nvPr/>
        </p:nvGrpSpPr>
        <p:grpSpPr>
          <a:xfrm>
            <a:off x="557717" y="1086426"/>
            <a:ext cx="1468438" cy="474807"/>
            <a:chOff x="542925" y="4897438"/>
            <a:chExt cx="1468438" cy="474807"/>
          </a:xfrm>
        </p:grpSpPr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8BE34FB4-A89A-12DB-64B3-AFA2268C1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13" y="4969020"/>
              <a:ext cx="1428750" cy="403225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4E4DA3">
                <a:alpha val="39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ko-KR" altLang="en-US" dirty="0"/>
            </a:p>
          </p:txBody>
        </p:sp>
        <p:sp>
          <p:nvSpPr>
            <p:cNvPr id="29" name="object 9">
              <a:extLst>
                <a:ext uri="{FF2B5EF4-FFF2-40B4-BE49-F238E27FC236}">
                  <a16:creationId xmlns:a16="http://schemas.microsoft.com/office/drawing/2014/main" id="{5B167F3B-3CB1-FD3D-093A-81E7C704F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925" y="4897438"/>
              <a:ext cx="1428750" cy="403225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001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ko-KR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2020</a:t>
              </a:r>
              <a:r>
                <a:rPr lang="ko-KR" alt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26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25264F0E-E0C3-73C0-A1AD-B09D621460A3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5A93B9C6-A3A1-FFAE-5B36-D5FC10CB771B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C0EF1005-13A1-7424-4DBE-1F99679BE323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A82FDA8F-A9CC-C106-C76C-95201BCF83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E8CC0F-3BEC-5F28-8E7A-4E1B204224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조직도 </a:t>
              </a:r>
            </a:p>
          </p:txBody>
        </p:sp>
      </p:grpSp>
      <p:grpSp>
        <p:nvGrpSpPr>
          <p:cNvPr id="118" name="그룹 117">
            <a:extLst>
              <a:ext uri="{FF2B5EF4-FFF2-40B4-BE49-F238E27FC236}">
                <a16:creationId xmlns:a16="http://schemas.microsoft.com/office/drawing/2014/main" id="{C742E035-E91F-D754-150E-9254DCC3A5AC}"/>
              </a:ext>
            </a:extLst>
          </p:cNvPr>
          <p:cNvGrpSpPr/>
          <p:nvPr/>
        </p:nvGrpSpPr>
        <p:grpSpPr>
          <a:xfrm>
            <a:off x="1452011" y="1524000"/>
            <a:ext cx="7108237" cy="4144667"/>
            <a:chOff x="1452011" y="1524000"/>
            <a:chExt cx="7108237" cy="4144667"/>
          </a:xfrm>
        </p:grpSpPr>
        <p:cxnSp>
          <p:nvCxnSpPr>
            <p:cNvPr id="89" name="직선 연결선 88">
              <a:extLst>
                <a:ext uri="{FF2B5EF4-FFF2-40B4-BE49-F238E27FC236}">
                  <a16:creationId xmlns:a16="http://schemas.microsoft.com/office/drawing/2014/main" id="{CF4B2FEF-7262-400C-D06C-9F9B2C8EB846}"/>
                </a:ext>
              </a:extLst>
            </p:cNvPr>
            <p:cNvCxnSpPr/>
            <p:nvPr/>
          </p:nvCxnSpPr>
          <p:spPr>
            <a:xfrm>
              <a:off x="5025231" y="1524000"/>
              <a:ext cx="0" cy="406163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그룹 116">
              <a:extLst>
                <a:ext uri="{FF2B5EF4-FFF2-40B4-BE49-F238E27FC236}">
                  <a16:creationId xmlns:a16="http://schemas.microsoft.com/office/drawing/2014/main" id="{867C0F19-F407-D563-53C6-E421ED314518}"/>
                </a:ext>
              </a:extLst>
            </p:cNvPr>
            <p:cNvGrpSpPr/>
            <p:nvPr/>
          </p:nvGrpSpPr>
          <p:grpSpPr>
            <a:xfrm>
              <a:off x="1452011" y="4953000"/>
              <a:ext cx="7108237" cy="715667"/>
              <a:chOff x="1452011" y="4953000"/>
              <a:chExt cx="7108237" cy="715667"/>
            </a:xfrm>
          </p:grpSpPr>
          <p:sp>
            <p:nvSpPr>
              <p:cNvPr id="42" name="object 54">
                <a:extLst>
                  <a:ext uri="{FF2B5EF4-FFF2-40B4-BE49-F238E27FC236}">
                    <a16:creationId xmlns:a16="http://schemas.microsoft.com/office/drawing/2014/main" id="{4B82E73E-7D7A-13BB-990A-E85DE6488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9231" y="5586653"/>
                <a:ext cx="72000" cy="72000"/>
              </a:xfrm>
              <a:custGeom>
                <a:avLst/>
                <a:gdLst>
                  <a:gd name="T0" fmla="*/ 24384 w 48894"/>
                  <a:gd name="T1" fmla="*/ 0 h 48895"/>
                  <a:gd name="T2" fmla="*/ 14894 w 48894"/>
                  <a:gd name="T3" fmla="*/ 1916 h 48895"/>
                  <a:gd name="T4" fmla="*/ 7143 w 48894"/>
                  <a:gd name="T5" fmla="*/ 7143 h 48895"/>
                  <a:gd name="T6" fmla="*/ 1916 w 48894"/>
                  <a:gd name="T7" fmla="*/ 14894 h 48895"/>
                  <a:gd name="T8" fmla="*/ 0 w 48894"/>
                  <a:gd name="T9" fmla="*/ 24384 h 48895"/>
                  <a:gd name="T10" fmla="*/ 1916 w 48894"/>
                  <a:gd name="T11" fmla="*/ 33873 h 48895"/>
                  <a:gd name="T12" fmla="*/ 7143 w 48894"/>
                  <a:gd name="T13" fmla="*/ 41624 h 48895"/>
                  <a:gd name="T14" fmla="*/ 14894 w 48894"/>
                  <a:gd name="T15" fmla="*/ 46851 h 48895"/>
                  <a:gd name="T16" fmla="*/ 24384 w 48894"/>
                  <a:gd name="T17" fmla="*/ 48768 h 48895"/>
                  <a:gd name="T18" fmla="*/ 33889 w 48894"/>
                  <a:gd name="T19" fmla="*/ 46851 h 48895"/>
                  <a:gd name="T20" fmla="*/ 41640 w 48894"/>
                  <a:gd name="T21" fmla="*/ 41624 h 48895"/>
                  <a:gd name="T22" fmla="*/ 46867 w 48894"/>
                  <a:gd name="T23" fmla="*/ 33873 h 48895"/>
                  <a:gd name="T24" fmla="*/ 48784 w 48894"/>
                  <a:gd name="T25" fmla="*/ 24384 h 48895"/>
                  <a:gd name="T26" fmla="*/ 46867 w 48894"/>
                  <a:gd name="T27" fmla="*/ 14894 h 48895"/>
                  <a:gd name="T28" fmla="*/ 41640 w 48894"/>
                  <a:gd name="T29" fmla="*/ 7143 h 48895"/>
                  <a:gd name="T30" fmla="*/ 33889 w 48894"/>
                  <a:gd name="T31" fmla="*/ 1916 h 48895"/>
                  <a:gd name="T32" fmla="*/ 24384 w 48894"/>
                  <a:gd name="T33" fmla="*/ 0 h 488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8894" h="48895">
                    <a:moveTo>
                      <a:pt x="24384" y="0"/>
                    </a:moveTo>
                    <a:lnTo>
                      <a:pt x="14894" y="1916"/>
                    </a:lnTo>
                    <a:lnTo>
                      <a:pt x="7143" y="7143"/>
                    </a:lnTo>
                    <a:lnTo>
                      <a:pt x="1916" y="14894"/>
                    </a:lnTo>
                    <a:lnTo>
                      <a:pt x="0" y="24384"/>
                    </a:lnTo>
                    <a:lnTo>
                      <a:pt x="1916" y="33873"/>
                    </a:lnTo>
                    <a:lnTo>
                      <a:pt x="7143" y="41624"/>
                    </a:lnTo>
                    <a:lnTo>
                      <a:pt x="14894" y="46851"/>
                    </a:lnTo>
                    <a:lnTo>
                      <a:pt x="24384" y="48768"/>
                    </a:lnTo>
                    <a:lnTo>
                      <a:pt x="33873" y="46851"/>
                    </a:lnTo>
                    <a:lnTo>
                      <a:pt x="41624" y="41624"/>
                    </a:lnTo>
                    <a:lnTo>
                      <a:pt x="46851" y="33873"/>
                    </a:lnTo>
                    <a:lnTo>
                      <a:pt x="48768" y="24384"/>
                    </a:lnTo>
                    <a:lnTo>
                      <a:pt x="46851" y="14894"/>
                    </a:lnTo>
                    <a:lnTo>
                      <a:pt x="41624" y="7143"/>
                    </a:lnTo>
                    <a:lnTo>
                      <a:pt x="33873" y="1916"/>
                    </a:lnTo>
                    <a:lnTo>
                      <a:pt x="24384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ko-KR" altLang="en-US">
                  <a:latin typeface="+mn-ea"/>
                </a:endParaRPr>
              </a:p>
            </p:txBody>
          </p:sp>
          <p:grpSp>
            <p:nvGrpSpPr>
              <p:cNvPr id="98" name="그룹 97">
                <a:extLst>
                  <a:ext uri="{FF2B5EF4-FFF2-40B4-BE49-F238E27FC236}">
                    <a16:creationId xmlns:a16="http://schemas.microsoft.com/office/drawing/2014/main" id="{A7F733C8-D80F-733F-8DC1-BCEE08868ABE}"/>
                  </a:ext>
                </a:extLst>
              </p:cNvPr>
              <p:cNvGrpSpPr/>
              <p:nvPr/>
            </p:nvGrpSpPr>
            <p:grpSpPr>
              <a:xfrm>
                <a:off x="1452011" y="4953000"/>
                <a:ext cx="72000" cy="699191"/>
                <a:chOff x="1452011" y="4953000"/>
                <a:chExt cx="72000" cy="699191"/>
              </a:xfrm>
            </p:grpSpPr>
            <p:cxnSp>
              <p:nvCxnSpPr>
                <p:cNvPr id="96" name="직선 연결선 95">
                  <a:extLst>
                    <a:ext uri="{FF2B5EF4-FFF2-40B4-BE49-F238E27FC236}">
                      <a16:creationId xmlns:a16="http://schemas.microsoft.com/office/drawing/2014/main" id="{CE5E0F72-F26A-A90D-5FEA-1ADFA5D183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8011" y="4953000"/>
                  <a:ext cx="0" cy="663191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object 54">
                  <a:extLst>
                    <a:ext uri="{FF2B5EF4-FFF2-40B4-BE49-F238E27FC236}">
                      <a16:creationId xmlns:a16="http://schemas.microsoft.com/office/drawing/2014/main" id="{4BDE4D55-DF01-F10E-18FB-3F9AA9061E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2011" y="5580191"/>
                  <a:ext cx="72000" cy="72000"/>
                </a:xfrm>
                <a:custGeom>
                  <a:avLst/>
                  <a:gdLst>
                    <a:gd name="T0" fmla="*/ 24384 w 48894"/>
                    <a:gd name="T1" fmla="*/ 0 h 48895"/>
                    <a:gd name="T2" fmla="*/ 14894 w 48894"/>
                    <a:gd name="T3" fmla="*/ 1916 h 48895"/>
                    <a:gd name="T4" fmla="*/ 7143 w 48894"/>
                    <a:gd name="T5" fmla="*/ 7143 h 48895"/>
                    <a:gd name="T6" fmla="*/ 1916 w 48894"/>
                    <a:gd name="T7" fmla="*/ 14894 h 48895"/>
                    <a:gd name="T8" fmla="*/ 0 w 48894"/>
                    <a:gd name="T9" fmla="*/ 24384 h 48895"/>
                    <a:gd name="T10" fmla="*/ 1916 w 48894"/>
                    <a:gd name="T11" fmla="*/ 33873 h 48895"/>
                    <a:gd name="T12" fmla="*/ 7143 w 48894"/>
                    <a:gd name="T13" fmla="*/ 41624 h 48895"/>
                    <a:gd name="T14" fmla="*/ 14894 w 48894"/>
                    <a:gd name="T15" fmla="*/ 46851 h 48895"/>
                    <a:gd name="T16" fmla="*/ 24384 w 48894"/>
                    <a:gd name="T17" fmla="*/ 48768 h 48895"/>
                    <a:gd name="T18" fmla="*/ 33889 w 48894"/>
                    <a:gd name="T19" fmla="*/ 46851 h 48895"/>
                    <a:gd name="T20" fmla="*/ 41640 w 48894"/>
                    <a:gd name="T21" fmla="*/ 41624 h 48895"/>
                    <a:gd name="T22" fmla="*/ 46867 w 48894"/>
                    <a:gd name="T23" fmla="*/ 33873 h 48895"/>
                    <a:gd name="T24" fmla="*/ 48784 w 48894"/>
                    <a:gd name="T25" fmla="*/ 24384 h 48895"/>
                    <a:gd name="T26" fmla="*/ 46867 w 48894"/>
                    <a:gd name="T27" fmla="*/ 14894 h 48895"/>
                    <a:gd name="T28" fmla="*/ 41640 w 48894"/>
                    <a:gd name="T29" fmla="*/ 7143 h 48895"/>
                    <a:gd name="T30" fmla="*/ 33889 w 48894"/>
                    <a:gd name="T31" fmla="*/ 1916 h 48895"/>
                    <a:gd name="T32" fmla="*/ 24384 w 48894"/>
                    <a:gd name="T33" fmla="*/ 0 h 4889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8894" h="48895">
                      <a:moveTo>
                        <a:pt x="24384" y="0"/>
                      </a:moveTo>
                      <a:lnTo>
                        <a:pt x="14894" y="1916"/>
                      </a:lnTo>
                      <a:lnTo>
                        <a:pt x="7143" y="7143"/>
                      </a:lnTo>
                      <a:lnTo>
                        <a:pt x="1916" y="14894"/>
                      </a:lnTo>
                      <a:lnTo>
                        <a:pt x="0" y="24384"/>
                      </a:lnTo>
                      <a:lnTo>
                        <a:pt x="1916" y="33873"/>
                      </a:lnTo>
                      <a:lnTo>
                        <a:pt x="7143" y="41624"/>
                      </a:lnTo>
                      <a:lnTo>
                        <a:pt x="14894" y="46851"/>
                      </a:lnTo>
                      <a:lnTo>
                        <a:pt x="24384" y="48768"/>
                      </a:lnTo>
                      <a:lnTo>
                        <a:pt x="33873" y="46851"/>
                      </a:lnTo>
                      <a:lnTo>
                        <a:pt x="41624" y="41624"/>
                      </a:lnTo>
                      <a:lnTo>
                        <a:pt x="46851" y="33873"/>
                      </a:lnTo>
                      <a:lnTo>
                        <a:pt x="48768" y="24384"/>
                      </a:lnTo>
                      <a:lnTo>
                        <a:pt x="46851" y="14894"/>
                      </a:lnTo>
                      <a:lnTo>
                        <a:pt x="41624" y="7143"/>
                      </a:lnTo>
                      <a:lnTo>
                        <a:pt x="33873" y="1916"/>
                      </a:lnTo>
                      <a:lnTo>
                        <a:pt x="24384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ko-KR" altLang="en-US">
                    <a:latin typeface="+mn-ea"/>
                  </a:endParaRPr>
                </a:p>
              </p:txBody>
            </p:sp>
          </p:grpSp>
          <p:grpSp>
            <p:nvGrpSpPr>
              <p:cNvPr id="99" name="그룹 98">
                <a:extLst>
                  <a:ext uri="{FF2B5EF4-FFF2-40B4-BE49-F238E27FC236}">
                    <a16:creationId xmlns:a16="http://schemas.microsoft.com/office/drawing/2014/main" id="{501E7AEC-77A6-BD1B-0B3D-7D950D752582}"/>
                  </a:ext>
                </a:extLst>
              </p:cNvPr>
              <p:cNvGrpSpPr/>
              <p:nvPr/>
            </p:nvGrpSpPr>
            <p:grpSpPr>
              <a:xfrm>
                <a:off x="3215217" y="4959462"/>
                <a:ext cx="72000" cy="699191"/>
                <a:chOff x="1452011" y="4953000"/>
                <a:chExt cx="72000" cy="699191"/>
              </a:xfrm>
            </p:grpSpPr>
            <p:cxnSp>
              <p:nvCxnSpPr>
                <p:cNvPr id="100" name="직선 연결선 99">
                  <a:extLst>
                    <a:ext uri="{FF2B5EF4-FFF2-40B4-BE49-F238E27FC236}">
                      <a16:creationId xmlns:a16="http://schemas.microsoft.com/office/drawing/2014/main" id="{1C609FC4-1E71-07EA-8723-2187E7E9D9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8011" y="4953000"/>
                  <a:ext cx="0" cy="663191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object 54">
                  <a:extLst>
                    <a:ext uri="{FF2B5EF4-FFF2-40B4-BE49-F238E27FC236}">
                      <a16:creationId xmlns:a16="http://schemas.microsoft.com/office/drawing/2014/main" id="{BDB40D91-0C3F-39C1-8F13-3B795FA015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2011" y="5580191"/>
                  <a:ext cx="72000" cy="72000"/>
                </a:xfrm>
                <a:custGeom>
                  <a:avLst/>
                  <a:gdLst>
                    <a:gd name="T0" fmla="*/ 24384 w 48894"/>
                    <a:gd name="T1" fmla="*/ 0 h 48895"/>
                    <a:gd name="T2" fmla="*/ 14894 w 48894"/>
                    <a:gd name="T3" fmla="*/ 1916 h 48895"/>
                    <a:gd name="T4" fmla="*/ 7143 w 48894"/>
                    <a:gd name="T5" fmla="*/ 7143 h 48895"/>
                    <a:gd name="T6" fmla="*/ 1916 w 48894"/>
                    <a:gd name="T7" fmla="*/ 14894 h 48895"/>
                    <a:gd name="T8" fmla="*/ 0 w 48894"/>
                    <a:gd name="T9" fmla="*/ 24384 h 48895"/>
                    <a:gd name="T10" fmla="*/ 1916 w 48894"/>
                    <a:gd name="T11" fmla="*/ 33873 h 48895"/>
                    <a:gd name="T12" fmla="*/ 7143 w 48894"/>
                    <a:gd name="T13" fmla="*/ 41624 h 48895"/>
                    <a:gd name="T14" fmla="*/ 14894 w 48894"/>
                    <a:gd name="T15" fmla="*/ 46851 h 48895"/>
                    <a:gd name="T16" fmla="*/ 24384 w 48894"/>
                    <a:gd name="T17" fmla="*/ 48768 h 48895"/>
                    <a:gd name="T18" fmla="*/ 33889 w 48894"/>
                    <a:gd name="T19" fmla="*/ 46851 h 48895"/>
                    <a:gd name="T20" fmla="*/ 41640 w 48894"/>
                    <a:gd name="T21" fmla="*/ 41624 h 48895"/>
                    <a:gd name="T22" fmla="*/ 46867 w 48894"/>
                    <a:gd name="T23" fmla="*/ 33873 h 48895"/>
                    <a:gd name="T24" fmla="*/ 48784 w 48894"/>
                    <a:gd name="T25" fmla="*/ 24384 h 48895"/>
                    <a:gd name="T26" fmla="*/ 46867 w 48894"/>
                    <a:gd name="T27" fmla="*/ 14894 h 48895"/>
                    <a:gd name="T28" fmla="*/ 41640 w 48894"/>
                    <a:gd name="T29" fmla="*/ 7143 h 48895"/>
                    <a:gd name="T30" fmla="*/ 33889 w 48894"/>
                    <a:gd name="T31" fmla="*/ 1916 h 48895"/>
                    <a:gd name="T32" fmla="*/ 24384 w 48894"/>
                    <a:gd name="T33" fmla="*/ 0 h 4889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8894" h="48895">
                      <a:moveTo>
                        <a:pt x="24384" y="0"/>
                      </a:moveTo>
                      <a:lnTo>
                        <a:pt x="14894" y="1916"/>
                      </a:lnTo>
                      <a:lnTo>
                        <a:pt x="7143" y="7143"/>
                      </a:lnTo>
                      <a:lnTo>
                        <a:pt x="1916" y="14894"/>
                      </a:lnTo>
                      <a:lnTo>
                        <a:pt x="0" y="24384"/>
                      </a:lnTo>
                      <a:lnTo>
                        <a:pt x="1916" y="33873"/>
                      </a:lnTo>
                      <a:lnTo>
                        <a:pt x="7143" y="41624"/>
                      </a:lnTo>
                      <a:lnTo>
                        <a:pt x="14894" y="46851"/>
                      </a:lnTo>
                      <a:lnTo>
                        <a:pt x="24384" y="48768"/>
                      </a:lnTo>
                      <a:lnTo>
                        <a:pt x="33873" y="46851"/>
                      </a:lnTo>
                      <a:lnTo>
                        <a:pt x="41624" y="41624"/>
                      </a:lnTo>
                      <a:lnTo>
                        <a:pt x="46851" y="33873"/>
                      </a:lnTo>
                      <a:lnTo>
                        <a:pt x="48768" y="24384"/>
                      </a:lnTo>
                      <a:lnTo>
                        <a:pt x="46851" y="14894"/>
                      </a:lnTo>
                      <a:lnTo>
                        <a:pt x="41624" y="7143"/>
                      </a:lnTo>
                      <a:lnTo>
                        <a:pt x="33873" y="1916"/>
                      </a:lnTo>
                      <a:lnTo>
                        <a:pt x="24384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ko-KR" altLang="en-US">
                    <a:latin typeface="+mn-ea"/>
                  </a:endParaRPr>
                </a:p>
              </p:txBody>
            </p:sp>
          </p:grpSp>
          <p:grpSp>
            <p:nvGrpSpPr>
              <p:cNvPr id="105" name="그룹 104">
                <a:extLst>
                  <a:ext uri="{FF2B5EF4-FFF2-40B4-BE49-F238E27FC236}">
                    <a16:creationId xmlns:a16="http://schemas.microsoft.com/office/drawing/2014/main" id="{F7798A7F-CAAB-6C10-FDEF-4F6F70D8A9AE}"/>
                  </a:ext>
                </a:extLst>
              </p:cNvPr>
              <p:cNvGrpSpPr/>
              <p:nvPr/>
            </p:nvGrpSpPr>
            <p:grpSpPr>
              <a:xfrm>
                <a:off x="6678235" y="4969476"/>
                <a:ext cx="72000" cy="699191"/>
                <a:chOff x="1452011" y="4953000"/>
                <a:chExt cx="72000" cy="699191"/>
              </a:xfrm>
            </p:grpSpPr>
            <p:cxnSp>
              <p:nvCxnSpPr>
                <p:cNvPr id="106" name="직선 연결선 105">
                  <a:extLst>
                    <a:ext uri="{FF2B5EF4-FFF2-40B4-BE49-F238E27FC236}">
                      <a16:creationId xmlns:a16="http://schemas.microsoft.com/office/drawing/2014/main" id="{135AA730-EB3C-91B7-7710-5C9EE0D721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8011" y="4953000"/>
                  <a:ext cx="0" cy="663191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object 54">
                  <a:extLst>
                    <a:ext uri="{FF2B5EF4-FFF2-40B4-BE49-F238E27FC236}">
                      <a16:creationId xmlns:a16="http://schemas.microsoft.com/office/drawing/2014/main" id="{A526AAD2-7A0E-625D-56BE-1446A32B9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2011" y="5580191"/>
                  <a:ext cx="72000" cy="72000"/>
                </a:xfrm>
                <a:custGeom>
                  <a:avLst/>
                  <a:gdLst>
                    <a:gd name="T0" fmla="*/ 24384 w 48894"/>
                    <a:gd name="T1" fmla="*/ 0 h 48895"/>
                    <a:gd name="T2" fmla="*/ 14894 w 48894"/>
                    <a:gd name="T3" fmla="*/ 1916 h 48895"/>
                    <a:gd name="T4" fmla="*/ 7143 w 48894"/>
                    <a:gd name="T5" fmla="*/ 7143 h 48895"/>
                    <a:gd name="T6" fmla="*/ 1916 w 48894"/>
                    <a:gd name="T7" fmla="*/ 14894 h 48895"/>
                    <a:gd name="T8" fmla="*/ 0 w 48894"/>
                    <a:gd name="T9" fmla="*/ 24384 h 48895"/>
                    <a:gd name="T10" fmla="*/ 1916 w 48894"/>
                    <a:gd name="T11" fmla="*/ 33873 h 48895"/>
                    <a:gd name="T12" fmla="*/ 7143 w 48894"/>
                    <a:gd name="T13" fmla="*/ 41624 h 48895"/>
                    <a:gd name="T14" fmla="*/ 14894 w 48894"/>
                    <a:gd name="T15" fmla="*/ 46851 h 48895"/>
                    <a:gd name="T16" fmla="*/ 24384 w 48894"/>
                    <a:gd name="T17" fmla="*/ 48768 h 48895"/>
                    <a:gd name="T18" fmla="*/ 33889 w 48894"/>
                    <a:gd name="T19" fmla="*/ 46851 h 48895"/>
                    <a:gd name="T20" fmla="*/ 41640 w 48894"/>
                    <a:gd name="T21" fmla="*/ 41624 h 48895"/>
                    <a:gd name="T22" fmla="*/ 46867 w 48894"/>
                    <a:gd name="T23" fmla="*/ 33873 h 48895"/>
                    <a:gd name="T24" fmla="*/ 48784 w 48894"/>
                    <a:gd name="T25" fmla="*/ 24384 h 48895"/>
                    <a:gd name="T26" fmla="*/ 46867 w 48894"/>
                    <a:gd name="T27" fmla="*/ 14894 h 48895"/>
                    <a:gd name="T28" fmla="*/ 41640 w 48894"/>
                    <a:gd name="T29" fmla="*/ 7143 h 48895"/>
                    <a:gd name="T30" fmla="*/ 33889 w 48894"/>
                    <a:gd name="T31" fmla="*/ 1916 h 48895"/>
                    <a:gd name="T32" fmla="*/ 24384 w 48894"/>
                    <a:gd name="T33" fmla="*/ 0 h 4889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8894" h="48895">
                      <a:moveTo>
                        <a:pt x="24384" y="0"/>
                      </a:moveTo>
                      <a:lnTo>
                        <a:pt x="14894" y="1916"/>
                      </a:lnTo>
                      <a:lnTo>
                        <a:pt x="7143" y="7143"/>
                      </a:lnTo>
                      <a:lnTo>
                        <a:pt x="1916" y="14894"/>
                      </a:lnTo>
                      <a:lnTo>
                        <a:pt x="0" y="24384"/>
                      </a:lnTo>
                      <a:lnTo>
                        <a:pt x="1916" y="33873"/>
                      </a:lnTo>
                      <a:lnTo>
                        <a:pt x="7143" y="41624"/>
                      </a:lnTo>
                      <a:lnTo>
                        <a:pt x="14894" y="46851"/>
                      </a:lnTo>
                      <a:lnTo>
                        <a:pt x="24384" y="48768"/>
                      </a:lnTo>
                      <a:lnTo>
                        <a:pt x="33873" y="46851"/>
                      </a:lnTo>
                      <a:lnTo>
                        <a:pt x="41624" y="41624"/>
                      </a:lnTo>
                      <a:lnTo>
                        <a:pt x="46851" y="33873"/>
                      </a:lnTo>
                      <a:lnTo>
                        <a:pt x="48768" y="24384"/>
                      </a:lnTo>
                      <a:lnTo>
                        <a:pt x="46851" y="14894"/>
                      </a:lnTo>
                      <a:lnTo>
                        <a:pt x="41624" y="7143"/>
                      </a:lnTo>
                      <a:lnTo>
                        <a:pt x="33873" y="1916"/>
                      </a:lnTo>
                      <a:lnTo>
                        <a:pt x="24384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ko-KR" altLang="en-US">
                    <a:latin typeface="+mn-ea"/>
                  </a:endParaRPr>
                </a:p>
              </p:txBody>
            </p:sp>
          </p:grpSp>
          <p:grpSp>
            <p:nvGrpSpPr>
              <p:cNvPr id="111" name="그룹 110">
                <a:extLst>
                  <a:ext uri="{FF2B5EF4-FFF2-40B4-BE49-F238E27FC236}">
                    <a16:creationId xmlns:a16="http://schemas.microsoft.com/office/drawing/2014/main" id="{FEF2A7E8-B302-2505-A4AE-C30F7AD02A85}"/>
                  </a:ext>
                </a:extLst>
              </p:cNvPr>
              <p:cNvGrpSpPr/>
              <p:nvPr/>
            </p:nvGrpSpPr>
            <p:grpSpPr>
              <a:xfrm>
                <a:off x="8488248" y="4969476"/>
                <a:ext cx="72000" cy="699191"/>
                <a:chOff x="1452011" y="4953000"/>
                <a:chExt cx="72000" cy="699191"/>
              </a:xfrm>
            </p:grpSpPr>
            <p:cxnSp>
              <p:nvCxnSpPr>
                <p:cNvPr id="112" name="직선 연결선 111">
                  <a:extLst>
                    <a:ext uri="{FF2B5EF4-FFF2-40B4-BE49-F238E27FC236}">
                      <a16:creationId xmlns:a16="http://schemas.microsoft.com/office/drawing/2014/main" id="{A440D662-FF60-26DD-9DEB-8E1EAB9E2E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88011" y="4953000"/>
                  <a:ext cx="0" cy="663191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bject 54">
                  <a:extLst>
                    <a:ext uri="{FF2B5EF4-FFF2-40B4-BE49-F238E27FC236}">
                      <a16:creationId xmlns:a16="http://schemas.microsoft.com/office/drawing/2014/main" id="{F3D9CA3B-4006-3703-7C19-F7CC98BD66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2011" y="5580191"/>
                  <a:ext cx="72000" cy="72000"/>
                </a:xfrm>
                <a:custGeom>
                  <a:avLst/>
                  <a:gdLst>
                    <a:gd name="T0" fmla="*/ 24384 w 48894"/>
                    <a:gd name="T1" fmla="*/ 0 h 48895"/>
                    <a:gd name="T2" fmla="*/ 14894 w 48894"/>
                    <a:gd name="T3" fmla="*/ 1916 h 48895"/>
                    <a:gd name="T4" fmla="*/ 7143 w 48894"/>
                    <a:gd name="T5" fmla="*/ 7143 h 48895"/>
                    <a:gd name="T6" fmla="*/ 1916 w 48894"/>
                    <a:gd name="T7" fmla="*/ 14894 h 48895"/>
                    <a:gd name="T8" fmla="*/ 0 w 48894"/>
                    <a:gd name="T9" fmla="*/ 24384 h 48895"/>
                    <a:gd name="T10" fmla="*/ 1916 w 48894"/>
                    <a:gd name="T11" fmla="*/ 33873 h 48895"/>
                    <a:gd name="T12" fmla="*/ 7143 w 48894"/>
                    <a:gd name="T13" fmla="*/ 41624 h 48895"/>
                    <a:gd name="T14" fmla="*/ 14894 w 48894"/>
                    <a:gd name="T15" fmla="*/ 46851 h 48895"/>
                    <a:gd name="T16" fmla="*/ 24384 w 48894"/>
                    <a:gd name="T17" fmla="*/ 48768 h 48895"/>
                    <a:gd name="T18" fmla="*/ 33889 w 48894"/>
                    <a:gd name="T19" fmla="*/ 46851 h 48895"/>
                    <a:gd name="T20" fmla="*/ 41640 w 48894"/>
                    <a:gd name="T21" fmla="*/ 41624 h 48895"/>
                    <a:gd name="T22" fmla="*/ 46867 w 48894"/>
                    <a:gd name="T23" fmla="*/ 33873 h 48895"/>
                    <a:gd name="T24" fmla="*/ 48784 w 48894"/>
                    <a:gd name="T25" fmla="*/ 24384 h 48895"/>
                    <a:gd name="T26" fmla="*/ 46867 w 48894"/>
                    <a:gd name="T27" fmla="*/ 14894 h 48895"/>
                    <a:gd name="T28" fmla="*/ 41640 w 48894"/>
                    <a:gd name="T29" fmla="*/ 7143 h 48895"/>
                    <a:gd name="T30" fmla="*/ 33889 w 48894"/>
                    <a:gd name="T31" fmla="*/ 1916 h 48895"/>
                    <a:gd name="T32" fmla="*/ 24384 w 48894"/>
                    <a:gd name="T33" fmla="*/ 0 h 4889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8894" h="48895">
                      <a:moveTo>
                        <a:pt x="24384" y="0"/>
                      </a:moveTo>
                      <a:lnTo>
                        <a:pt x="14894" y="1916"/>
                      </a:lnTo>
                      <a:lnTo>
                        <a:pt x="7143" y="7143"/>
                      </a:lnTo>
                      <a:lnTo>
                        <a:pt x="1916" y="14894"/>
                      </a:lnTo>
                      <a:lnTo>
                        <a:pt x="0" y="24384"/>
                      </a:lnTo>
                      <a:lnTo>
                        <a:pt x="1916" y="33873"/>
                      </a:lnTo>
                      <a:lnTo>
                        <a:pt x="7143" y="41624"/>
                      </a:lnTo>
                      <a:lnTo>
                        <a:pt x="14894" y="46851"/>
                      </a:lnTo>
                      <a:lnTo>
                        <a:pt x="24384" y="48768"/>
                      </a:lnTo>
                      <a:lnTo>
                        <a:pt x="33873" y="46851"/>
                      </a:lnTo>
                      <a:lnTo>
                        <a:pt x="41624" y="41624"/>
                      </a:lnTo>
                      <a:lnTo>
                        <a:pt x="46851" y="33873"/>
                      </a:lnTo>
                      <a:lnTo>
                        <a:pt x="48768" y="24384"/>
                      </a:lnTo>
                      <a:lnTo>
                        <a:pt x="46851" y="14894"/>
                      </a:lnTo>
                      <a:lnTo>
                        <a:pt x="41624" y="7143"/>
                      </a:lnTo>
                      <a:lnTo>
                        <a:pt x="33873" y="1916"/>
                      </a:lnTo>
                      <a:lnTo>
                        <a:pt x="24384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ko-KR" altLang="en-US">
                    <a:latin typeface="+mn-ea"/>
                  </a:endParaRPr>
                </a:p>
              </p:txBody>
            </p:sp>
          </p:grpSp>
          <p:cxnSp>
            <p:nvCxnSpPr>
              <p:cNvPr id="115" name="직선 연결선 114">
                <a:extLst>
                  <a:ext uri="{FF2B5EF4-FFF2-40B4-BE49-F238E27FC236}">
                    <a16:creationId xmlns:a16="http://schemas.microsoft.com/office/drawing/2014/main" id="{889825BF-B1CE-F415-4791-5E14246383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8011" y="4953000"/>
                <a:ext cx="7036237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object 40">
            <a:extLst>
              <a:ext uri="{FF2B5EF4-FFF2-40B4-BE49-F238E27FC236}">
                <a16:creationId xmlns:a16="http://schemas.microsoft.com/office/drawing/2014/main" id="{D9F30A44-2D6D-BC82-E8CD-B5B4A30C7692}"/>
              </a:ext>
            </a:extLst>
          </p:cNvPr>
          <p:cNvSpPr>
            <a:spLocks/>
          </p:cNvSpPr>
          <p:nvPr/>
        </p:nvSpPr>
        <p:spPr bwMode="auto">
          <a:xfrm>
            <a:off x="4301917" y="1929818"/>
            <a:ext cx="1446628" cy="466717"/>
          </a:xfrm>
          <a:custGeom>
            <a:avLst/>
            <a:gdLst>
              <a:gd name="T0" fmla="*/ 51513578 w 980440"/>
              <a:gd name="T1" fmla="*/ 0 h 346075"/>
              <a:gd name="T2" fmla="*/ 2734861 w 980440"/>
              <a:gd name="T3" fmla="*/ 0 h 346075"/>
              <a:gd name="T4" fmla="*/ 1669859 w 980440"/>
              <a:gd name="T5" fmla="*/ 3879 h 346075"/>
              <a:gd name="T6" fmla="*/ 800646 w 980440"/>
              <a:gd name="T7" fmla="*/ 14462 h 346075"/>
              <a:gd name="T8" fmla="*/ 214746 w 980440"/>
              <a:gd name="T9" fmla="*/ 30164 h 346075"/>
              <a:gd name="T10" fmla="*/ 0 w 980440"/>
              <a:gd name="T11" fmla="*/ 49403 h 346075"/>
              <a:gd name="T12" fmla="*/ 0 w 980440"/>
              <a:gd name="T13" fmla="*/ 296557 h 346075"/>
              <a:gd name="T14" fmla="*/ 214746 w 980440"/>
              <a:gd name="T15" fmla="*/ 315783 h 346075"/>
              <a:gd name="T16" fmla="*/ 800646 w 980440"/>
              <a:gd name="T17" fmla="*/ 331482 h 346075"/>
              <a:gd name="T18" fmla="*/ 1669859 w 980440"/>
              <a:gd name="T19" fmla="*/ 342066 h 346075"/>
              <a:gd name="T20" fmla="*/ 2734861 w 980440"/>
              <a:gd name="T21" fmla="*/ 345947 h 346075"/>
              <a:gd name="T22" fmla="*/ 51513578 w 980440"/>
              <a:gd name="T23" fmla="*/ 345947 h 346075"/>
              <a:gd name="T24" fmla="*/ 52578646 w 980440"/>
              <a:gd name="T25" fmla="*/ 342066 h 346075"/>
              <a:gd name="T26" fmla="*/ 53447906 w 980440"/>
              <a:gd name="T27" fmla="*/ 331482 h 346075"/>
              <a:gd name="T28" fmla="*/ 54033812 w 980440"/>
              <a:gd name="T29" fmla="*/ 315783 h 346075"/>
              <a:gd name="T30" fmla="*/ 54248490 w 980440"/>
              <a:gd name="T31" fmla="*/ 296557 h 346075"/>
              <a:gd name="T32" fmla="*/ 54248490 w 980440"/>
              <a:gd name="T33" fmla="*/ 49403 h 346075"/>
              <a:gd name="T34" fmla="*/ 54033812 w 980440"/>
              <a:gd name="T35" fmla="*/ 30164 h 346075"/>
              <a:gd name="T36" fmla="*/ 53447906 w 980440"/>
              <a:gd name="T37" fmla="*/ 14462 h 346075"/>
              <a:gd name="T38" fmla="*/ 52578646 w 980440"/>
              <a:gd name="T39" fmla="*/ 3879 h 346075"/>
              <a:gd name="T40" fmla="*/ 51513578 w 980440"/>
              <a:gd name="T41" fmla="*/ 0 h 3460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80440" h="346075">
                <a:moveTo>
                  <a:pt x="930528" y="0"/>
                </a:moveTo>
                <a:lnTo>
                  <a:pt x="49402" y="0"/>
                </a:lnTo>
                <a:lnTo>
                  <a:pt x="30164" y="3879"/>
                </a:lnTo>
                <a:lnTo>
                  <a:pt x="14462" y="14462"/>
                </a:lnTo>
                <a:lnTo>
                  <a:pt x="3879" y="30164"/>
                </a:lnTo>
                <a:lnTo>
                  <a:pt x="0" y="49403"/>
                </a:lnTo>
                <a:lnTo>
                  <a:pt x="0" y="296557"/>
                </a:lnTo>
                <a:lnTo>
                  <a:pt x="3879" y="315783"/>
                </a:lnTo>
                <a:lnTo>
                  <a:pt x="14462" y="331482"/>
                </a:lnTo>
                <a:lnTo>
                  <a:pt x="30164" y="342066"/>
                </a:lnTo>
                <a:lnTo>
                  <a:pt x="49402" y="345947"/>
                </a:lnTo>
                <a:lnTo>
                  <a:pt x="930528" y="345947"/>
                </a:lnTo>
                <a:lnTo>
                  <a:pt x="949767" y="342066"/>
                </a:lnTo>
                <a:lnTo>
                  <a:pt x="965469" y="331482"/>
                </a:lnTo>
                <a:lnTo>
                  <a:pt x="976052" y="315783"/>
                </a:lnTo>
                <a:lnTo>
                  <a:pt x="979931" y="296557"/>
                </a:lnTo>
                <a:lnTo>
                  <a:pt x="979931" y="49403"/>
                </a:lnTo>
                <a:lnTo>
                  <a:pt x="976052" y="30164"/>
                </a:lnTo>
                <a:lnTo>
                  <a:pt x="965469" y="14462"/>
                </a:lnTo>
                <a:lnTo>
                  <a:pt x="949767" y="3879"/>
                </a:lnTo>
                <a:lnTo>
                  <a:pt x="930528" y="0"/>
                </a:lnTo>
                <a:close/>
              </a:path>
            </a:pathLst>
          </a:custGeom>
          <a:solidFill>
            <a:srgbClr val="DAE2F3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ko-KR" altLang="en-US" sz="1200" b="1" dirty="0">
                <a:solidFill>
                  <a:srgbClr val="000066"/>
                </a:solidFill>
                <a:latin typeface="+mj-ea"/>
                <a:ea typeface="+mj-ea"/>
              </a:rPr>
              <a:t>이 사 회</a:t>
            </a:r>
          </a:p>
        </p:txBody>
      </p:sp>
      <p:sp>
        <p:nvSpPr>
          <p:cNvPr id="82" name="object 40">
            <a:extLst>
              <a:ext uri="{FF2B5EF4-FFF2-40B4-BE49-F238E27FC236}">
                <a16:creationId xmlns:a16="http://schemas.microsoft.com/office/drawing/2014/main" id="{9DFD6E76-8990-427E-C43E-5125EF5F1192}"/>
              </a:ext>
            </a:extLst>
          </p:cNvPr>
          <p:cNvSpPr>
            <a:spLocks/>
          </p:cNvSpPr>
          <p:nvPr/>
        </p:nvSpPr>
        <p:spPr bwMode="auto">
          <a:xfrm>
            <a:off x="4301917" y="1188211"/>
            <a:ext cx="1446628" cy="466717"/>
          </a:xfrm>
          <a:custGeom>
            <a:avLst/>
            <a:gdLst>
              <a:gd name="T0" fmla="*/ 51513578 w 980440"/>
              <a:gd name="T1" fmla="*/ 0 h 346075"/>
              <a:gd name="T2" fmla="*/ 2734861 w 980440"/>
              <a:gd name="T3" fmla="*/ 0 h 346075"/>
              <a:gd name="T4" fmla="*/ 1669859 w 980440"/>
              <a:gd name="T5" fmla="*/ 3879 h 346075"/>
              <a:gd name="T6" fmla="*/ 800646 w 980440"/>
              <a:gd name="T7" fmla="*/ 14462 h 346075"/>
              <a:gd name="T8" fmla="*/ 214746 w 980440"/>
              <a:gd name="T9" fmla="*/ 30164 h 346075"/>
              <a:gd name="T10" fmla="*/ 0 w 980440"/>
              <a:gd name="T11" fmla="*/ 49403 h 346075"/>
              <a:gd name="T12" fmla="*/ 0 w 980440"/>
              <a:gd name="T13" fmla="*/ 296557 h 346075"/>
              <a:gd name="T14" fmla="*/ 214746 w 980440"/>
              <a:gd name="T15" fmla="*/ 315783 h 346075"/>
              <a:gd name="T16" fmla="*/ 800646 w 980440"/>
              <a:gd name="T17" fmla="*/ 331482 h 346075"/>
              <a:gd name="T18" fmla="*/ 1669859 w 980440"/>
              <a:gd name="T19" fmla="*/ 342066 h 346075"/>
              <a:gd name="T20" fmla="*/ 2734861 w 980440"/>
              <a:gd name="T21" fmla="*/ 345947 h 346075"/>
              <a:gd name="T22" fmla="*/ 51513578 w 980440"/>
              <a:gd name="T23" fmla="*/ 345947 h 346075"/>
              <a:gd name="T24" fmla="*/ 52578646 w 980440"/>
              <a:gd name="T25" fmla="*/ 342066 h 346075"/>
              <a:gd name="T26" fmla="*/ 53447906 w 980440"/>
              <a:gd name="T27" fmla="*/ 331482 h 346075"/>
              <a:gd name="T28" fmla="*/ 54033812 w 980440"/>
              <a:gd name="T29" fmla="*/ 315783 h 346075"/>
              <a:gd name="T30" fmla="*/ 54248490 w 980440"/>
              <a:gd name="T31" fmla="*/ 296557 h 346075"/>
              <a:gd name="T32" fmla="*/ 54248490 w 980440"/>
              <a:gd name="T33" fmla="*/ 49403 h 346075"/>
              <a:gd name="T34" fmla="*/ 54033812 w 980440"/>
              <a:gd name="T35" fmla="*/ 30164 h 346075"/>
              <a:gd name="T36" fmla="*/ 53447906 w 980440"/>
              <a:gd name="T37" fmla="*/ 14462 h 346075"/>
              <a:gd name="T38" fmla="*/ 52578646 w 980440"/>
              <a:gd name="T39" fmla="*/ 3879 h 346075"/>
              <a:gd name="T40" fmla="*/ 51513578 w 980440"/>
              <a:gd name="T41" fmla="*/ 0 h 3460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80440" h="346075">
                <a:moveTo>
                  <a:pt x="930528" y="0"/>
                </a:moveTo>
                <a:lnTo>
                  <a:pt x="49402" y="0"/>
                </a:lnTo>
                <a:lnTo>
                  <a:pt x="30164" y="3879"/>
                </a:lnTo>
                <a:lnTo>
                  <a:pt x="14462" y="14462"/>
                </a:lnTo>
                <a:lnTo>
                  <a:pt x="3879" y="30164"/>
                </a:lnTo>
                <a:lnTo>
                  <a:pt x="0" y="49403"/>
                </a:lnTo>
                <a:lnTo>
                  <a:pt x="0" y="296557"/>
                </a:lnTo>
                <a:lnTo>
                  <a:pt x="3879" y="315783"/>
                </a:lnTo>
                <a:lnTo>
                  <a:pt x="14462" y="331482"/>
                </a:lnTo>
                <a:lnTo>
                  <a:pt x="30164" y="342066"/>
                </a:lnTo>
                <a:lnTo>
                  <a:pt x="49402" y="345947"/>
                </a:lnTo>
                <a:lnTo>
                  <a:pt x="930528" y="345947"/>
                </a:lnTo>
                <a:lnTo>
                  <a:pt x="949767" y="342066"/>
                </a:lnTo>
                <a:lnTo>
                  <a:pt x="965469" y="331482"/>
                </a:lnTo>
                <a:lnTo>
                  <a:pt x="976052" y="315783"/>
                </a:lnTo>
                <a:lnTo>
                  <a:pt x="979931" y="296557"/>
                </a:lnTo>
                <a:lnTo>
                  <a:pt x="979931" y="49403"/>
                </a:lnTo>
                <a:lnTo>
                  <a:pt x="976052" y="30164"/>
                </a:lnTo>
                <a:lnTo>
                  <a:pt x="965469" y="14462"/>
                </a:lnTo>
                <a:lnTo>
                  <a:pt x="949767" y="3879"/>
                </a:lnTo>
                <a:lnTo>
                  <a:pt x="930528" y="0"/>
                </a:lnTo>
                <a:close/>
              </a:path>
            </a:pathLst>
          </a:custGeom>
          <a:solidFill>
            <a:srgbClr val="DAE2F3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ko-KR" altLang="en-US" sz="1200" b="1" dirty="0">
                <a:solidFill>
                  <a:srgbClr val="000066"/>
                </a:solidFill>
                <a:latin typeface="+mj-ea"/>
                <a:ea typeface="+mj-ea"/>
              </a:rPr>
              <a:t>주 </a:t>
            </a:r>
            <a:r>
              <a:rPr lang="ko-KR" altLang="en-US" sz="1200" b="1" dirty="0" err="1">
                <a:solidFill>
                  <a:srgbClr val="000066"/>
                </a:solidFill>
                <a:latin typeface="+mj-ea"/>
                <a:ea typeface="+mj-ea"/>
              </a:rPr>
              <a:t>주</a:t>
            </a:r>
            <a:r>
              <a:rPr lang="ko-KR" altLang="en-US" sz="1200" b="1" dirty="0">
                <a:solidFill>
                  <a:srgbClr val="000066"/>
                </a:solidFill>
                <a:latin typeface="+mj-ea"/>
                <a:ea typeface="+mj-ea"/>
              </a:rPr>
              <a:t> 총 회</a:t>
            </a:r>
          </a:p>
        </p:txBody>
      </p: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569D1490-BE0B-0C4F-C28B-CAB21632A4F9}"/>
              </a:ext>
            </a:extLst>
          </p:cNvPr>
          <p:cNvGrpSpPr/>
          <p:nvPr/>
        </p:nvGrpSpPr>
        <p:grpSpPr>
          <a:xfrm>
            <a:off x="3161397" y="3635772"/>
            <a:ext cx="4154975" cy="671806"/>
            <a:chOff x="3174605" y="3628304"/>
            <a:chExt cx="4154975" cy="671806"/>
          </a:xfrm>
        </p:grpSpPr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A1CBBA69-4F20-968F-F603-4D6A8B99C2D0}"/>
                </a:ext>
              </a:extLst>
            </p:cNvPr>
            <p:cNvCxnSpPr/>
            <p:nvPr/>
          </p:nvCxnSpPr>
          <p:spPr>
            <a:xfrm>
              <a:off x="3174605" y="3963415"/>
              <a:ext cx="415497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그룹 134">
              <a:extLst>
                <a:ext uri="{FF2B5EF4-FFF2-40B4-BE49-F238E27FC236}">
                  <a16:creationId xmlns:a16="http://schemas.microsoft.com/office/drawing/2014/main" id="{AD0B3F40-9FE6-CFDD-2A51-6FA54CBDB2C2}"/>
                </a:ext>
              </a:extLst>
            </p:cNvPr>
            <p:cNvGrpSpPr/>
            <p:nvPr/>
          </p:nvGrpSpPr>
          <p:grpSpPr>
            <a:xfrm>
              <a:off x="3174605" y="3628304"/>
              <a:ext cx="254395" cy="671806"/>
              <a:chOff x="3174605" y="3628304"/>
              <a:chExt cx="254395" cy="671806"/>
            </a:xfrm>
          </p:grpSpPr>
          <p:cxnSp>
            <p:nvCxnSpPr>
              <p:cNvPr id="131" name="직선 연결선 130">
                <a:extLst>
                  <a:ext uri="{FF2B5EF4-FFF2-40B4-BE49-F238E27FC236}">
                    <a16:creationId xmlns:a16="http://schemas.microsoft.com/office/drawing/2014/main" id="{B6011825-8BCD-534B-38DE-C52E1226DAC5}"/>
                  </a:ext>
                </a:extLst>
              </p:cNvPr>
              <p:cNvCxnSpPr/>
              <p:nvPr/>
            </p:nvCxnSpPr>
            <p:spPr>
              <a:xfrm>
                <a:off x="3174605" y="3628304"/>
                <a:ext cx="254395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직선 연결선 131">
                <a:extLst>
                  <a:ext uri="{FF2B5EF4-FFF2-40B4-BE49-F238E27FC236}">
                    <a16:creationId xmlns:a16="http://schemas.microsoft.com/office/drawing/2014/main" id="{B18F1C31-1502-3DA6-B7A0-7EE955E4EED4}"/>
                  </a:ext>
                </a:extLst>
              </p:cNvPr>
              <p:cNvCxnSpPr/>
              <p:nvPr/>
            </p:nvCxnSpPr>
            <p:spPr>
              <a:xfrm>
                <a:off x="3174605" y="4300110"/>
                <a:ext cx="254395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직선 연결선 133">
                <a:extLst>
                  <a:ext uri="{FF2B5EF4-FFF2-40B4-BE49-F238E27FC236}">
                    <a16:creationId xmlns:a16="http://schemas.microsoft.com/office/drawing/2014/main" id="{0FF75BE5-7AC8-C047-4FA7-A30442C913B3}"/>
                  </a:ext>
                </a:extLst>
              </p:cNvPr>
              <p:cNvCxnSpPr/>
              <p:nvPr/>
            </p:nvCxnSpPr>
            <p:spPr>
              <a:xfrm>
                <a:off x="3429000" y="3628304"/>
                <a:ext cx="0" cy="671806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object 40">
            <a:extLst>
              <a:ext uri="{FF2B5EF4-FFF2-40B4-BE49-F238E27FC236}">
                <a16:creationId xmlns:a16="http://schemas.microsoft.com/office/drawing/2014/main" id="{1279FB3E-947D-0DD9-1F04-E65FC4A7B377}"/>
              </a:ext>
            </a:extLst>
          </p:cNvPr>
          <p:cNvSpPr>
            <a:spLocks/>
          </p:cNvSpPr>
          <p:nvPr/>
        </p:nvSpPr>
        <p:spPr bwMode="auto">
          <a:xfrm>
            <a:off x="1213238" y="3816416"/>
            <a:ext cx="1961367" cy="293998"/>
          </a:xfrm>
          <a:custGeom>
            <a:avLst/>
            <a:gdLst>
              <a:gd name="T0" fmla="*/ 51513578 w 980440"/>
              <a:gd name="T1" fmla="*/ 0 h 346075"/>
              <a:gd name="T2" fmla="*/ 2734861 w 980440"/>
              <a:gd name="T3" fmla="*/ 0 h 346075"/>
              <a:gd name="T4" fmla="*/ 1669859 w 980440"/>
              <a:gd name="T5" fmla="*/ 3879 h 346075"/>
              <a:gd name="T6" fmla="*/ 800646 w 980440"/>
              <a:gd name="T7" fmla="*/ 14462 h 346075"/>
              <a:gd name="T8" fmla="*/ 214746 w 980440"/>
              <a:gd name="T9" fmla="*/ 30164 h 346075"/>
              <a:gd name="T10" fmla="*/ 0 w 980440"/>
              <a:gd name="T11" fmla="*/ 49403 h 346075"/>
              <a:gd name="T12" fmla="*/ 0 w 980440"/>
              <a:gd name="T13" fmla="*/ 296557 h 346075"/>
              <a:gd name="T14" fmla="*/ 214746 w 980440"/>
              <a:gd name="T15" fmla="*/ 315783 h 346075"/>
              <a:gd name="T16" fmla="*/ 800646 w 980440"/>
              <a:gd name="T17" fmla="*/ 331482 h 346075"/>
              <a:gd name="T18" fmla="*/ 1669859 w 980440"/>
              <a:gd name="T19" fmla="*/ 342066 h 346075"/>
              <a:gd name="T20" fmla="*/ 2734861 w 980440"/>
              <a:gd name="T21" fmla="*/ 345947 h 346075"/>
              <a:gd name="T22" fmla="*/ 51513578 w 980440"/>
              <a:gd name="T23" fmla="*/ 345947 h 346075"/>
              <a:gd name="T24" fmla="*/ 52578646 w 980440"/>
              <a:gd name="T25" fmla="*/ 342066 h 346075"/>
              <a:gd name="T26" fmla="*/ 53447906 w 980440"/>
              <a:gd name="T27" fmla="*/ 331482 h 346075"/>
              <a:gd name="T28" fmla="*/ 54033812 w 980440"/>
              <a:gd name="T29" fmla="*/ 315783 h 346075"/>
              <a:gd name="T30" fmla="*/ 54248490 w 980440"/>
              <a:gd name="T31" fmla="*/ 296557 h 346075"/>
              <a:gd name="T32" fmla="*/ 54248490 w 980440"/>
              <a:gd name="T33" fmla="*/ 49403 h 346075"/>
              <a:gd name="T34" fmla="*/ 54033812 w 980440"/>
              <a:gd name="T35" fmla="*/ 30164 h 346075"/>
              <a:gd name="T36" fmla="*/ 53447906 w 980440"/>
              <a:gd name="T37" fmla="*/ 14462 h 346075"/>
              <a:gd name="T38" fmla="*/ 52578646 w 980440"/>
              <a:gd name="T39" fmla="*/ 3879 h 346075"/>
              <a:gd name="T40" fmla="*/ 51513578 w 980440"/>
              <a:gd name="T41" fmla="*/ 0 h 3460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80440" h="346075">
                <a:moveTo>
                  <a:pt x="930528" y="0"/>
                </a:moveTo>
                <a:lnTo>
                  <a:pt x="49402" y="0"/>
                </a:lnTo>
                <a:lnTo>
                  <a:pt x="30164" y="3879"/>
                </a:lnTo>
                <a:lnTo>
                  <a:pt x="14462" y="14462"/>
                </a:lnTo>
                <a:lnTo>
                  <a:pt x="3879" y="30164"/>
                </a:lnTo>
                <a:lnTo>
                  <a:pt x="0" y="49403"/>
                </a:lnTo>
                <a:lnTo>
                  <a:pt x="0" y="296557"/>
                </a:lnTo>
                <a:lnTo>
                  <a:pt x="3879" y="315783"/>
                </a:lnTo>
                <a:lnTo>
                  <a:pt x="14462" y="331482"/>
                </a:lnTo>
                <a:lnTo>
                  <a:pt x="30164" y="342066"/>
                </a:lnTo>
                <a:lnTo>
                  <a:pt x="49402" y="345947"/>
                </a:lnTo>
                <a:lnTo>
                  <a:pt x="930528" y="345947"/>
                </a:lnTo>
                <a:lnTo>
                  <a:pt x="949767" y="342066"/>
                </a:lnTo>
                <a:lnTo>
                  <a:pt x="965469" y="331482"/>
                </a:lnTo>
                <a:lnTo>
                  <a:pt x="976052" y="315783"/>
                </a:lnTo>
                <a:lnTo>
                  <a:pt x="979931" y="296557"/>
                </a:lnTo>
                <a:lnTo>
                  <a:pt x="979931" y="49403"/>
                </a:lnTo>
                <a:lnTo>
                  <a:pt x="976052" y="30164"/>
                </a:lnTo>
                <a:lnTo>
                  <a:pt x="965469" y="14462"/>
                </a:lnTo>
                <a:lnTo>
                  <a:pt x="949767" y="3879"/>
                </a:lnTo>
                <a:lnTo>
                  <a:pt x="930528" y="0"/>
                </a:lnTo>
                <a:close/>
              </a:path>
            </a:pathLst>
          </a:custGeom>
          <a:solidFill>
            <a:srgbClr val="DAE2F3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ko-KR" altLang="en-US" sz="1200" b="1" dirty="0" err="1">
                <a:solidFill>
                  <a:srgbClr val="000066"/>
                </a:solidFill>
                <a:latin typeface="+mj-ea"/>
                <a:ea typeface="+mj-ea"/>
              </a:rPr>
              <a:t>집합투자재산평가위원회</a:t>
            </a:r>
            <a:endParaRPr lang="ko-KR" altLang="en-US" sz="1200" b="1" dirty="0">
              <a:solidFill>
                <a:srgbClr val="000066"/>
              </a:solidFill>
              <a:latin typeface="+mj-ea"/>
              <a:ea typeface="+mj-ea"/>
            </a:endParaRPr>
          </a:p>
        </p:txBody>
      </p:sp>
      <p:sp>
        <p:nvSpPr>
          <p:cNvPr id="84" name="object 40">
            <a:extLst>
              <a:ext uri="{FF2B5EF4-FFF2-40B4-BE49-F238E27FC236}">
                <a16:creationId xmlns:a16="http://schemas.microsoft.com/office/drawing/2014/main" id="{8A8AF335-8014-973F-1E1D-CF4A81ADF1D5}"/>
              </a:ext>
            </a:extLst>
          </p:cNvPr>
          <p:cNvSpPr>
            <a:spLocks/>
          </p:cNvSpPr>
          <p:nvPr/>
        </p:nvSpPr>
        <p:spPr bwMode="auto">
          <a:xfrm>
            <a:off x="1217795" y="4153111"/>
            <a:ext cx="1961367" cy="293998"/>
          </a:xfrm>
          <a:custGeom>
            <a:avLst/>
            <a:gdLst>
              <a:gd name="T0" fmla="*/ 51513578 w 980440"/>
              <a:gd name="T1" fmla="*/ 0 h 346075"/>
              <a:gd name="T2" fmla="*/ 2734861 w 980440"/>
              <a:gd name="T3" fmla="*/ 0 h 346075"/>
              <a:gd name="T4" fmla="*/ 1669859 w 980440"/>
              <a:gd name="T5" fmla="*/ 3879 h 346075"/>
              <a:gd name="T6" fmla="*/ 800646 w 980440"/>
              <a:gd name="T7" fmla="*/ 14462 h 346075"/>
              <a:gd name="T8" fmla="*/ 214746 w 980440"/>
              <a:gd name="T9" fmla="*/ 30164 h 346075"/>
              <a:gd name="T10" fmla="*/ 0 w 980440"/>
              <a:gd name="T11" fmla="*/ 49403 h 346075"/>
              <a:gd name="T12" fmla="*/ 0 w 980440"/>
              <a:gd name="T13" fmla="*/ 296557 h 346075"/>
              <a:gd name="T14" fmla="*/ 214746 w 980440"/>
              <a:gd name="T15" fmla="*/ 315783 h 346075"/>
              <a:gd name="T16" fmla="*/ 800646 w 980440"/>
              <a:gd name="T17" fmla="*/ 331482 h 346075"/>
              <a:gd name="T18" fmla="*/ 1669859 w 980440"/>
              <a:gd name="T19" fmla="*/ 342066 h 346075"/>
              <a:gd name="T20" fmla="*/ 2734861 w 980440"/>
              <a:gd name="T21" fmla="*/ 345947 h 346075"/>
              <a:gd name="T22" fmla="*/ 51513578 w 980440"/>
              <a:gd name="T23" fmla="*/ 345947 h 346075"/>
              <a:gd name="T24" fmla="*/ 52578646 w 980440"/>
              <a:gd name="T25" fmla="*/ 342066 h 346075"/>
              <a:gd name="T26" fmla="*/ 53447906 w 980440"/>
              <a:gd name="T27" fmla="*/ 331482 h 346075"/>
              <a:gd name="T28" fmla="*/ 54033812 w 980440"/>
              <a:gd name="T29" fmla="*/ 315783 h 346075"/>
              <a:gd name="T30" fmla="*/ 54248490 w 980440"/>
              <a:gd name="T31" fmla="*/ 296557 h 346075"/>
              <a:gd name="T32" fmla="*/ 54248490 w 980440"/>
              <a:gd name="T33" fmla="*/ 49403 h 346075"/>
              <a:gd name="T34" fmla="*/ 54033812 w 980440"/>
              <a:gd name="T35" fmla="*/ 30164 h 346075"/>
              <a:gd name="T36" fmla="*/ 53447906 w 980440"/>
              <a:gd name="T37" fmla="*/ 14462 h 346075"/>
              <a:gd name="T38" fmla="*/ 52578646 w 980440"/>
              <a:gd name="T39" fmla="*/ 3879 h 346075"/>
              <a:gd name="T40" fmla="*/ 51513578 w 980440"/>
              <a:gd name="T41" fmla="*/ 0 h 3460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80440" h="346075">
                <a:moveTo>
                  <a:pt x="930528" y="0"/>
                </a:moveTo>
                <a:lnTo>
                  <a:pt x="49402" y="0"/>
                </a:lnTo>
                <a:lnTo>
                  <a:pt x="30164" y="3879"/>
                </a:lnTo>
                <a:lnTo>
                  <a:pt x="14462" y="14462"/>
                </a:lnTo>
                <a:lnTo>
                  <a:pt x="3879" y="30164"/>
                </a:lnTo>
                <a:lnTo>
                  <a:pt x="0" y="49403"/>
                </a:lnTo>
                <a:lnTo>
                  <a:pt x="0" y="296557"/>
                </a:lnTo>
                <a:lnTo>
                  <a:pt x="3879" y="315783"/>
                </a:lnTo>
                <a:lnTo>
                  <a:pt x="14462" y="331482"/>
                </a:lnTo>
                <a:lnTo>
                  <a:pt x="30164" y="342066"/>
                </a:lnTo>
                <a:lnTo>
                  <a:pt x="49402" y="345947"/>
                </a:lnTo>
                <a:lnTo>
                  <a:pt x="930528" y="345947"/>
                </a:lnTo>
                <a:lnTo>
                  <a:pt x="949767" y="342066"/>
                </a:lnTo>
                <a:lnTo>
                  <a:pt x="965469" y="331482"/>
                </a:lnTo>
                <a:lnTo>
                  <a:pt x="976052" y="315783"/>
                </a:lnTo>
                <a:lnTo>
                  <a:pt x="979931" y="296557"/>
                </a:lnTo>
                <a:lnTo>
                  <a:pt x="979931" y="49403"/>
                </a:lnTo>
                <a:lnTo>
                  <a:pt x="976052" y="30164"/>
                </a:lnTo>
                <a:lnTo>
                  <a:pt x="965469" y="14462"/>
                </a:lnTo>
                <a:lnTo>
                  <a:pt x="949767" y="3879"/>
                </a:lnTo>
                <a:lnTo>
                  <a:pt x="930528" y="0"/>
                </a:lnTo>
                <a:close/>
              </a:path>
            </a:pathLst>
          </a:custGeom>
          <a:solidFill>
            <a:srgbClr val="DAE2F3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ko-KR" altLang="en-US" sz="1200" b="1" dirty="0">
                <a:solidFill>
                  <a:srgbClr val="000066"/>
                </a:solidFill>
                <a:latin typeface="+mj-ea"/>
                <a:ea typeface="+mj-ea"/>
              </a:rPr>
              <a:t>위험관리실무위원회</a:t>
            </a:r>
          </a:p>
        </p:txBody>
      </p:sp>
      <p:sp>
        <p:nvSpPr>
          <p:cNvPr id="85" name="object 40">
            <a:extLst>
              <a:ext uri="{FF2B5EF4-FFF2-40B4-BE49-F238E27FC236}">
                <a16:creationId xmlns:a16="http://schemas.microsoft.com/office/drawing/2014/main" id="{4ADA321A-57DE-5178-FEF0-965F120DC59C}"/>
              </a:ext>
            </a:extLst>
          </p:cNvPr>
          <p:cNvSpPr>
            <a:spLocks/>
          </p:cNvSpPr>
          <p:nvPr/>
        </p:nvSpPr>
        <p:spPr bwMode="auto">
          <a:xfrm>
            <a:off x="1213238" y="3481305"/>
            <a:ext cx="1961367" cy="293998"/>
          </a:xfrm>
          <a:custGeom>
            <a:avLst/>
            <a:gdLst>
              <a:gd name="T0" fmla="*/ 51513578 w 980440"/>
              <a:gd name="T1" fmla="*/ 0 h 346075"/>
              <a:gd name="T2" fmla="*/ 2734861 w 980440"/>
              <a:gd name="T3" fmla="*/ 0 h 346075"/>
              <a:gd name="T4" fmla="*/ 1669859 w 980440"/>
              <a:gd name="T5" fmla="*/ 3879 h 346075"/>
              <a:gd name="T6" fmla="*/ 800646 w 980440"/>
              <a:gd name="T7" fmla="*/ 14462 h 346075"/>
              <a:gd name="T8" fmla="*/ 214746 w 980440"/>
              <a:gd name="T9" fmla="*/ 30164 h 346075"/>
              <a:gd name="T10" fmla="*/ 0 w 980440"/>
              <a:gd name="T11" fmla="*/ 49403 h 346075"/>
              <a:gd name="T12" fmla="*/ 0 w 980440"/>
              <a:gd name="T13" fmla="*/ 296557 h 346075"/>
              <a:gd name="T14" fmla="*/ 214746 w 980440"/>
              <a:gd name="T15" fmla="*/ 315783 h 346075"/>
              <a:gd name="T16" fmla="*/ 800646 w 980440"/>
              <a:gd name="T17" fmla="*/ 331482 h 346075"/>
              <a:gd name="T18" fmla="*/ 1669859 w 980440"/>
              <a:gd name="T19" fmla="*/ 342066 h 346075"/>
              <a:gd name="T20" fmla="*/ 2734861 w 980440"/>
              <a:gd name="T21" fmla="*/ 345947 h 346075"/>
              <a:gd name="T22" fmla="*/ 51513578 w 980440"/>
              <a:gd name="T23" fmla="*/ 345947 h 346075"/>
              <a:gd name="T24" fmla="*/ 52578646 w 980440"/>
              <a:gd name="T25" fmla="*/ 342066 h 346075"/>
              <a:gd name="T26" fmla="*/ 53447906 w 980440"/>
              <a:gd name="T27" fmla="*/ 331482 h 346075"/>
              <a:gd name="T28" fmla="*/ 54033812 w 980440"/>
              <a:gd name="T29" fmla="*/ 315783 h 346075"/>
              <a:gd name="T30" fmla="*/ 54248490 w 980440"/>
              <a:gd name="T31" fmla="*/ 296557 h 346075"/>
              <a:gd name="T32" fmla="*/ 54248490 w 980440"/>
              <a:gd name="T33" fmla="*/ 49403 h 346075"/>
              <a:gd name="T34" fmla="*/ 54033812 w 980440"/>
              <a:gd name="T35" fmla="*/ 30164 h 346075"/>
              <a:gd name="T36" fmla="*/ 53447906 w 980440"/>
              <a:gd name="T37" fmla="*/ 14462 h 346075"/>
              <a:gd name="T38" fmla="*/ 52578646 w 980440"/>
              <a:gd name="T39" fmla="*/ 3879 h 346075"/>
              <a:gd name="T40" fmla="*/ 51513578 w 980440"/>
              <a:gd name="T41" fmla="*/ 0 h 3460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80440" h="346075">
                <a:moveTo>
                  <a:pt x="930528" y="0"/>
                </a:moveTo>
                <a:lnTo>
                  <a:pt x="49402" y="0"/>
                </a:lnTo>
                <a:lnTo>
                  <a:pt x="30164" y="3879"/>
                </a:lnTo>
                <a:lnTo>
                  <a:pt x="14462" y="14462"/>
                </a:lnTo>
                <a:lnTo>
                  <a:pt x="3879" y="30164"/>
                </a:lnTo>
                <a:lnTo>
                  <a:pt x="0" y="49403"/>
                </a:lnTo>
                <a:lnTo>
                  <a:pt x="0" y="296557"/>
                </a:lnTo>
                <a:lnTo>
                  <a:pt x="3879" y="315783"/>
                </a:lnTo>
                <a:lnTo>
                  <a:pt x="14462" y="331482"/>
                </a:lnTo>
                <a:lnTo>
                  <a:pt x="30164" y="342066"/>
                </a:lnTo>
                <a:lnTo>
                  <a:pt x="49402" y="345947"/>
                </a:lnTo>
                <a:lnTo>
                  <a:pt x="930528" y="345947"/>
                </a:lnTo>
                <a:lnTo>
                  <a:pt x="949767" y="342066"/>
                </a:lnTo>
                <a:lnTo>
                  <a:pt x="965469" y="331482"/>
                </a:lnTo>
                <a:lnTo>
                  <a:pt x="976052" y="315783"/>
                </a:lnTo>
                <a:lnTo>
                  <a:pt x="979931" y="296557"/>
                </a:lnTo>
                <a:lnTo>
                  <a:pt x="979931" y="49403"/>
                </a:lnTo>
                <a:lnTo>
                  <a:pt x="976052" y="30164"/>
                </a:lnTo>
                <a:lnTo>
                  <a:pt x="965469" y="14462"/>
                </a:lnTo>
                <a:lnTo>
                  <a:pt x="949767" y="3879"/>
                </a:lnTo>
                <a:lnTo>
                  <a:pt x="930528" y="0"/>
                </a:lnTo>
                <a:close/>
              </a:path>
            </a:pathLst>
          </a:custGeom>
          <a:solidFill>
            <a:srgbClr val="DAE2F3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ko-KR" altLang="en-US" sz="1200" b="1" dirty="0">
                <a:solidFill>
                  <a:srgbClr val="000066"/>
                </a:solidFill>
                <a:latin typeface="+mj-ea"/>
                <a:ea typeface="+mj-ea"/>
              </a:rPr>
              <a:t>투자심의위원회</a:t>
            </a:r>
          </a:p>
        </p:txBody>
      </p:sp>
      <p:sp>
        <p:nvSpPr>
          <p:cNvPr id="86" name="object 40">
            <a:extLst>
              <a:ext uri="{FF2B5EF4-FFF2-40B4-BE49-F238E27FC236}">
                <a16:creationId xmlns:a16="http://schemas.microsoft.com/office/drawing/2014/main" id="{B5E7CD7D-628E-B3EA-96B7-F059B8A5DCB0}"/>
              </a:ext>
            </a:extLst>
          </p:cNvPr>
          <p:cNvSpPr>
            <a:spLocks/>
          </p:cNvSpPr>
          <p:nvPr/>
        </p:nvSpPr>
        <p:spPr bwMode="auto">
          <a:xfrm>
            <a:off x="7326478" y="3775303"/>
            <a:ext cx="1446628" cy="380358"/>
          </a:xfrm>
          <a:custGeom>
            <a:avLst/>
            <a:gdLst>
              <a:gd name="T0" fmla="*/ 51513578 w 980440"/>
              <a:gd name="T1" fmla="*/ 0 h 346075"/>
              <a:gd name="T2" fmla="*/ 2734861 w 980440"/>
              <a:gd name="T3" fmla="*/ 0 h 346075"/>
              <a:gd name="T4" fmla="*/ 1669859 w 980440"/>
              <a:gd name="T5" fmla="*/ 3879 h 346075"/>
              <a:gd name="T6" fmla="*/ 800646 w 980440"/>
              <a:gd name="T7" fmla="*/ 14462 h 346075"/>
              <a:gd name="T8" fmla="*/ 214746 w 980440"/>
              <a:gd name="T9" fmla="*/ 30164 h 346075"/>
              <a:gd name="T10" fmla="*/ 0 w 980440"/>
              <a:gd name="T11" fmla="*/ 49403 h 346075"/>
              <a:gd name="T12" fmla="*/ 0 w 980440"/>
              <a:gd name="T13" fmla="*/ 296557 h 346075"/>
              <a:gd name="T14" fmla="*/ 214746 w 980440"/>
              <a:gd name="T15" fmla="*/ 315783 h 346075"/>
              <a:gd name="T16" fmla="*/ 800646 w 980440"/>
              <a:gd name="T17" fmla="*/ 331482 h 346075"/>
              <a:gd name="T18" fmla="*/ 1669859 w 980440"/>
              <a:gd name="T19" fmla="*/ 342066 h 346075"/>
              <a:gd name="T20" fmla="*/ 2734861 w 980440"/>
              <a:gd name="T21" fmla="*/ 345947 h 346075"/>
              <a:gd name="T22" fmla="*/ 51513578 w 980440"/>
              <a:gd name="T23" fmla="*/ 345947 h 346075"/>
              <a:gd name="T24" fmla="*/ 52578646 w 980440"/>
              <a:gd name="T25" fmla="*/ 342066 h 346075"/>
              <a:gd name="T26" fmla="*/ 53447906 w 980440"/>
              <a:gd name="T27" fmla="*/ 331482 h 346075"/>
              <a:gd name="T28" fmla="*/ 54033812 w 980440"/>
              <a:gd name="T29" fmla="*/ 315783 h 346075"/>
              <a:gd name="T30" fmla="*/ 54248490 w 980440"/>
              <a:gd name="T31" fmla="*/ 296557 h 346075"/>
              <a:gd name="T32" fmla="*/ 54248490 w 980440"/>
              <a:gd name="T33" fmla="*/ 49403 h 346075"/>
              <a:gd name="T34" fmla="*/ 54033812 w 980440"/>
              <a:gd name="T35" fmla="*/ 30164 h 346075"/>
              <a:gd name="T36" fmla="*/ 53447906 w 980440"/>
              <a:gd name="T37" fmla="*/ 14462 h 346075"/>
              <a:gd name="T38" fmla="*/ 52578646 w 980440"/>
              <a:gd name="T39" fmla="*/ 3879 h 346075"/>
              <a:gd name="T40" fmla="*/ 51513578 w 980440"/>
              <a:gd name="T41" fmla="*/ 0 h 3460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80440" h="346075">
                <a:moveTo>
                  <a:pt x="930528" y="0"/>
                </a:moveTo>
                <a:lnTo>
                  <a:pt x="49402" y="0"/>
                </a:lnTo>
                <a:lnTo>
                  <a:pt x="30164" y="3879"/>
                </a:lnTo>
                <a:lnTo>
                  <a:pt x="14462" y="14462"/>
                </a:lnTo>
                <a:lnTo>
                  <a:pt x="3879" y="30164"/>
                </a:lnTo>
                <a:lnTo>
                  <a:pt x="0" y="49403"/>
                </a:lnTo>
                <a:lnTo>
                  <a:pt x="0" y="296557"/>
                </a:lnTo>
                <a:lnTo>
                  <a:pt x="3879" y="315783"/>
                </a:lnTo>
                <a:lnTo>
                  <a:pt x="14462" y="331482"/>
                </a:lnTo>
                <a:lnTo>
                  <a:pt x="30164" y="342066"/>
                </a:lnTo>
                <a:lnTo>
                  <a:pt x="49402" y="345947"/>
                </a:lnTo>
                <a:lnTo>
                  <a:pt x="930528" y="345947"/>
                </a:lnTo>
                <a:lnTo>
                  <a:pt x="949767" y="342066"/>
                </a:lnTo>
                <a:lnTo>
                  <a:pt x="965469" y="331482"/>
                </a:lnTo>
                <a:lnTo>
                  <a:pt x="976052" y="315783"/>
                </a:lnTo>
                <a:lnTo>
                  <a:pt x="979931" y="296557"/>
                </a:lnTo>
                <a:lnTo>
                  <a:pt x="979931" y="49403"/>
                </a:lnTo>
                <a:lnTo>
                  <a:pt x="976052" y="30164"/>
                </a:lnTo>
                <a:lnTo>
                  <a:pt x="965469" y="14462"/>
                </a:lnTo>
                <a:lnTo>
                  <a:pt x="949767" y="3879"/>
                </a:lnTo>
                <a:lnTo>
                  <a:pt x="930528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ko-KR" altLang="en-US" sz="1200" b="1" dirty="0">
                <a:solidFill>
                  <a:srgbClr val="000066"/>
                </a:solidFill>
                <a:latin typeface="+mj-ea"/>
                <a:ea typeface="+mj-ea"/>
              </a:rPr>
              <a:t>준법감시인</a:t>
            </a:r>
            <a:endParaRPr lang="en-US" altLang="ko-KR" sz="1200" b="1" dirty="0">
              <a:solidFill>
                <a:srgbClr val="000066"/>
              </a:solidFill>
              <a:latin typeface="+mj-ea"/>
              <a:ea typeface="+mj-ea"/>
            </a:endParaRPr>
          </a:p>
          <a:p>
            <a:pPr algn="ctr"/>
            <a:r>
              <a:rPr lang="en-US" altLang="ko-KR" sz="1200" b="1" dirty="0">
                <a:solidFill>
                  <a:srgbClr val="000066"/>
                </a:solidFill>
                <a:latin typeface="+mj-ea"/>
                <a:ea typeface="+mj-ea"/>
              </a:rPr>
              <a:t>(</a:t>
            </a:r>
            <a:r>
              <a:rPr lang="ko-KR" altLang="en-US" sz="1200" b="1" dirty="0">
                <a:solidFill>
                  <a:srgbClr val="000066"/>
                </a:solidFill>
                <a:latin typeface="+mj-ea"/>
                <a:ea typeface="+mj-ea"/>
              </a:rPr>
              <a:t>겸 위험관리책임자</a:t>
            </a:r>
            <a:r>
              <a:rPr lang="en-US" altLang="ko-KR" sz="1200" b="1" dirty="0">
                <a:solidFill>
                  <a:srgbClr val="000066"/>
                </a:solidFill>
                <a:latin typeface="+mj-ea"/>
                <a:ea typeface="+mj-ea"/>
              </a:rPr>
              <a:t>)</a:t>
            </a:r>
            <a:endParaRPr lang="ko-KR" altLang="en-US" sz="1200" b="1" dirty="0">
              <a:solidFill>
                <a:srgbClr val="000066"/>
              </a:solidFill>
              <a:latin typeface="+mj-ea"/>
              <a:ea typeface="+mj-ea"/>
            </a:endParaRPr>
          </a:p>
        </p:txBody>
      </p:sp>
      <p:grpSp>
        <p:nvGrpSpPr>
          <p:cNvPr id="148" name="그룹 147">
            <a:extLst>
              <a:ext uri="{FF2B5EF4-FFF2-40B4-BE49-F238E27FC236}">
                <a16:creationId xmlns:a16="http://schemas.microsoft.com/office/drawing/2014/main" id="{A4622F5D-90E3-5EEA-B7B3-6DF795475FC1}"/>
              </a:ext>
            </a:extLst>
          </p:cNvPr>
          <p:cNvGrpSpPr/>
          <p:nvPr/>
        </p:nvGrpSpPr>
        <p:grpSpPr>
          <a:xfrm>
            <a:off x="722232" y="5693445"/>
            <a:ext cx="1493104" cy="544291"/>
            <a:chOff x="722232" y="5693445"/>
            <a:chExt cx="1493104" cy="544291"/>
          </a:xfrm>
        </p:grpSpPr>
        <p:sp>
          <p:nvSpPr>
            <p:cNvPr id="75" name="object 40">
              <a:extLst>
                <a:ext uri="{FF2B5EF4-FFF2-40B4-BE49-F238E27FC236}">
                  <a16:creationId xmlns:a16="http://schemas.microsoft.com/office/drawing/2014/main" id="{57E02AFF-E524-DEC9-81A2-BFDF5604B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232" y="5693445"/>
              <a:ext cx="1446628" cy="466717"/>
            </a:xfrm>
            <a:custGeom>
              <a:avLst/>
              <a:gdLst>
                <a:gd name="T0" fmla="*/ 51513578 w 980440"/>
                <a:gd name="T1" fmla="*/ 0 h 346075"/>
                <a:gd name="T2" fmla="*/ 2734861 w 980440"/>
                <a:gd name="T3" fmla="*/ 0 h 346075"/>
                <a:gd name="T4" fmla="*/ 1669859 w 980440"/>
                <a:gd name="T5" fmla="*/ 3879 h 346075"/>
                <a:gd name="T6" fmla="*/ 800646 w 980440"/>
                <a:gd name="T7" fmla="*/ 14462 h 346075"/>
                <a:gd name="T8" fmla="*/ 214746 w 980440"/>
                <a:gd name="T9" fmla="*/ 30164 h 346075"/>
                <a:gd name="T10" fmla="*/ 0 w 980440"/>
                <a:gd name="T11" fmla="*/ 49403 h 346075"/>
                <a:gd name="T12" fmla="*/ 0 w 980440"/>
                <a:gd name="T13" fmla="*/ 296557 h 346075"/>
                <a:gd name="T14" fmla="*/ 214746 w 980440"/>
                <a:gd name="T15" fmla="*/ 315783 h 346075"/>
                <a:gd name="T16" fmla="*/ 800646 w 980440"/>
                <a:gd name="T17" fmla="*/ 331482 h 346075"/>
                <a:gd name="T18" fmla="*/ 1669859 w 980440"/>
                <a:gd name="T19" fmla="*/ 342066 h 346075"/>
                <a:gd name="T20" fmla="*/ 2734861 w 980440"/>
                <a:gd name="T21" fmla="*/ 345947 h 346075"/>
                <a:gd name="T22" fmla="*/ 51513578 w 980440"/>
                <a:gd name="T23" fmla="*/ 345947 h 346075"/>
                <a:gd name="T24" fmla="*/ 52578646 w 980440"/>
                <a:gd name="T25" fmla="*/ 342066 h 346075"/>
                <a:gd name="T26" fmla="*/ 53447906 w 980440"/>
                <a:gd name="T27" fmla="*/ 331482 h 346075"/>
                <a:gd name="T28" fmla="*/ 54033812 w 980440"/>
                <a:gd name="T29" fmla="*/ 315783 h 346075"/>
                <a:gd name="T30" fmla="*/ 54248490 w 980440"/>
                <a:gd name="T31" fmla="*/ 296557 h 346075"/>
                <a:gd name="T32" fmla="*/ 54248490 w 980440"/>
                <a:gd name="T33" fmla="*/ 49403 h 346075"/>
                <a:gd name="T34" fmla="*/ 54033812 w 980440"/>
                <a:gd name="T35" fmla="*/ 30164 h 346075"/>
                <a:gd name="T36" fmla="*/ 53447906 w 980440"/>
                <a:gd name="T37" fmla="*/ 14462 h 346075"/>
                <a:gd name="T38" fmla="*/ 52578646 w 980440"/>
                <a:gd name="T39" fmla="*/ 3879 h 346075"/>
                <a:gd name="T40" fmla="*/ 51513578 w 980440"/>
                <a:gd name="T41" fmla="*/ 0 h 3460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0440" h="346075">
                  <a:moveTo>
                    <a:pt x="930528" y="0"/>
                  </a:moveTo>
                  <a:lnTo>
                    <a:pt x="49402" y="0"/>
                  </a:lnTo>
                  <a:lnTo>
                    <a:pt x="30164" y="3879"/>
                  </a:lnTo>
                  <a:lnTo>
                    <a:pt x="14462" y="14462"/>
                  </a:lnTo>
                  <a:lnTo>
                    <a:pt x="3879" y="30164"/>
                  </a:lnTo>
                  <a:lnTo>
                    <a:pt x="0" y="49403"/>
                  </a:lnTo>
                  <a:lnTo>
                    <a:pt x="0" y="296557"/>
                  </a:lnTo>
                  <a:lnTo>
                    <a:pt x="3879" y="315783"/>
                  </a:lnTo>
                  <a:lnTo>
                    <a:pt x="14462" y="331482"/>
                  </a:lnTo>
                  <a:lnTo>
                    <a:pt x="30164" y="342066"/>
                  </a:lnTo>
                  <a:lnTo>
                    <a:pt x="49402" y="345947"/>
                  </a:lnTo>
                  <a:lnTo>
                    <a:pt x="930528" y="345947"/>
                  </a:lnTo>
                  <a:lnTo>
                    <a:pt x="949767" y="342066"/>
                  </a:lnTo>
                  <a:lnTo>
                    <a:pt x="965469" y="331482"/>
                  </a:lnTo>
                  <a:lnTo>
                    <a:pt x="976052" y="315783"/>
                  </a:lnTo>
                  <a:lnTo>
                    <a:pt x="979931" y="296557"/>
                  </a:lnTo>
                  <a:lnTo>
                    <a:pt x="979931" y="49403"/>
                  </a:lnTo>
                  <a:lnTo>
                    <a:pt x="976052" y="30164"/>
                  </a:lnTo>
                  <a:lnTo>
                    <a:pt x="965469" y="14462"/>
                  </a:lnTo>
                  <a:lnTo>
                    <a:pt x="949767" y="3879"/>
                  </a:lnTo>
                  <a:lnTo>
                    <a:pt x="930528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+mj-ea"/>
                  <a:ea typeface="+mj-ea"/>
                </a:rPr>
                <a:t>투자운용부문</a:t>
              </a:r>
            </a:p>
          </p:txBody>
        </p:sp>
        <p:sp>
          <p:nvSpPr>
            <p:cNvPr id="137" name="object 9">
              <a:extLst>
                <a:ext uri="{FF2B5EF4-FFF2-40B4-BE49-F238E27FC236}">
                  <a16:creationId xmlns:a16="http://schemas.microsoft.com/office/drawing/2014/main" id="{106111D5-5083-2BFB-BFCB-512EA9E5A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683" y="5771022"/>
              <a:ext cx="1471653" cy="466714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4E4DA3">
                <a:alpha val="39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59DD5D03-89DB-96C6-8ACA-2D57BDD3FBD0}"/>
              </a:ext>
            </a:extLst>
          </p:cNvPr>
          <p:cNvGrpSpPr/>
          <p:nvPr/>
        </p:nvGrpSpPr>
        <p:grpSpPr>
          <a:xfrm>
            <a:off x="2512074" y="5693444"/>
            <a:ext cx="1518129" cy="562861"/>
            <a:chOff x="2512074" y="5693444"/>
            <a:chExt cx="1518129" cy="562861"/>
          </a:xfrm>
        </p:grpSpPr>
        <p:sp>
          <p:nvSpPr>
            <p:cNvPr id="77" name="object 40">
              <a:extLst>
                <a:ext uri="{FF2B5EF4-FFF2-40B4-BE49-F238E27FC236}">
                  <a16:creationId xmlns:a16="http://schemas.microsoft.com/office/drawing/2014/main" id="{869BD1B1-DFBE-00B9-D267-6EEA33D26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074" y="5693444"/>
              <a:ext cx="1446628" cy="466717"/>
            </a:xfrm>
            <a:custGeom>
              <a:avLst/>
              <a:gdLst>
                <a:gd name="T0" fmla="*/ 51513578 w 980440"/>
                <a:gd name="T1" fmla="*/ 0 h 346075"/>
                <a:gd name="T2" fmla="*/ 2734861 w 980440"/>
                <a:gd name="T3" fmla="*/ 0 h 346075"/>
                <a:gd name="T4" fmla="*/ 1669859 w 980440"/>
                <a:gd name="T5" fmla="*/ 3879 h 346075"/>
                <a:gd name="T6" fmla="*/ 800646 w 980440"/>
                <a:gd name="T7" fmla="*/ 14462 h 346075"/>
                <a:gd name="T8" fmla="*/ 214746 w 980440"/>
                <a:gd name="T9" fmla="*/ 30164 h 346075"/>
                <a:gd name="T10" fmla="*/ 0 w 980440"/>
                <a:gd name="T11" fmla="*/ 49403 h 346075"/>
                <a:gd name="T12" fmla="*/ 0 w 980440"/>
                <a:gd name="T13" fmla="*/ 296557 h 346075"/>
                <a:gd name="T14" fmla="*/ 214746 w 980440"/>
                <a:gd name="T15" fmla="*/ 315783 h 346075"/>
                <a:gd name="T16" fmla="*/ 800646 w 980440"/>
                <a:gd name="T17" fmla="*/ 331482 h 346075"/>
                <a:gd name="T18" fmla="*/ 1669859 w 980440"/>
                <a:gd name="T19" fmla="*/ 342066 h 346075"/>
                <a:gd name="T20" fmla="*/ 2734861 w 980440"/>
                <a:gd name="T21" fmla="*/ 345947 h 346075"/>
                <a:gd name="T22" fmla="*/ 51513578 w 980440"/>
                <a:gd name="T23" fmla="*/ 345947 h 346075"/>
                <a:gd name="T24" fmla="*/ 52578646 w 980440"/>
                <a:gd name="T25" fmla="*/ 342066 h 346075"/>
                <a:gd name="T26" fmla="*/ 53447906 w 980440"/>
                <a:gd name="T27" fmla="*/ 331482 h 346075"/>
                <a:gd name="T28" fmla="*/ 54033812 w 980440"/>
                <a:gd name="T29" fmla="*/ 315783 h 346075"/>
                <a:gd name="T30" fmla="*/ 54248490 w 980440"/>
                <a:gd name="T31" fmla="*/ 296557 h 346075"/>
                <a:gd name="T32" fmla="*/ 54248490 w 980440"/>
                <a:gd name="T33" fmla="*/ 49403 h 346075"/>
                <a:gd name="T34" fmla="*/ 54033812 w 980440"/>
                <a:gd name="T35" fmla="*/ 30164 h 346075"/>
                <a:gd name="T36" fmla="*/ 53447906 w 980440"/>
                <a:gd name="T37" fmla="*/ 14462 h 346075"/>
                <a:gd name="T38" fmla="*/ 52578646 w 980440"/>
                <a:gd name="T39" fmla="*/ 3879 h 346075"/>
                <a:gd name="T40" fmla="*/ 51513578 w 980440"/>
                <a:gd name="T41" fmla="*/ 0 h 3460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0440" h="346075">
                  <a:moveTo>
                    <a:pt x="930528" y="0"/>
                  </a:moveTo>
                  <a:lnTo>
                    <a:pt x="49402" y="0"/>
                  </a:lnTo>
                  <a:lnTo>
                    <a:pt x="30164" y="3879"/>
                  </a:lnTo>
                  <a:lnTo>
                    <a:pt x="14462" y="14462"/>
                  </a:lnTo>
                  <a:lnTo>
                    <a:pt x="3879" y="30164"/>
                  </a:lnTo>
                  <a:lnTo>
                    <a:pt x="0" y="49403"/>
                  </a:lnTo>
                  <a:lnTo>
                    <a:pt x="0" y="296557"/>
                  </a:lnTo>
                  <a:lnTo>
                    <a:pt x="3879" y="315783"/>
                  </a:lnTo>
                  <a:lnTo>
                    <a:pt x="14462" y="331482"/>
                  </a:lnTo>
                  <a:lnTo>
                    <a:pt x="30164" y="342066"/>
                  </a:lnTo>
                  <a:lnTo>
                    <a:pt x="49402" y="345947"/>
                  </a:lnTo>
                  <a:lnTo>
                    <a:pt x="930528" y="345947"/>
                  </a:lnTo>
                  <a:lnTo>
                    <a:pt x="949767" y="342066"/>
                  </a:lnTo>
                  <a:lnTo>
                    <a:pt x="965469" y="331482"/>
                  </a:lnTo>
                  <a:lnTo>
                    <a:pt x="976052" y="315783"/>
                  </a:lnTo>
                  <a:lnTo>
                    <a:pt x="979931" y="296557"/>
                  </a:lnTo>
                  <a:lnTo>
                    <a:pt x="979931" y="49403"/>
                  </a:lnTo>
                  <a:lnTo>
                    <a:pt x="976052" y="30164"/>
                  </a:lnTo>
                  <a:lnTo>
                    <a:pt x="965469" y="14462"/>
                  </a:lnTo>
                  <a:lnTo>
                    <a:pt x="949767" y="3879"/>
                  </a:lnTo>
                  <a:lnTo>
                    <a:pt x="930528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+mj-ea"/>
                  <a:ea typeface="+mj-ea"/>
                </a:rPr>
                <a:t>부동산투자부문</a:t>
              </a:r>
            </a:p>
          </p:txBody>
        </p:sp>
        <p:sp>
          <p:nvSpPr>
            <p:cNvPr id="138" name="object 9">
              <a:extLst>
                <a:ext uri="{FF2B5EF4-FFF2-40B4-BE49-F238E27FC236}">
                  <a16:creationId xmlns:a16="http://schemas.microsoft.com/office/drawing/2014/main" id="{265095F4-8DD5-FFC3-84CB-50BF5B389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550" y="5789591"/>
              <a:ext cx="1471653" cy="466714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4E4DA3">
                <a:alpha val="39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E51ED3E9-B231-4C55-E65E-A3EF6918C537}"/>
              </a:ext>
            </a:extLst>
          </p:cNvPr>
          <p:cNvGrpSpPr/>
          <p:nvPr/>
        </p:nvGrpSpPr>
        <p:grpSpPr>
          <a:xfrm>
            <a:off x="4301917" y="5696701"/>
            <a:ext cx="1506539" cy="545239"/>
            <a:chOff x="4301917" y="5696701"/>
            <a:chExt cx="1506539" cy="545239"/>
          </a:xfrm>
        </p:grpSpPr>
        <p:sp>
          <p:nvSpPr>
            <p:cNvPr id="79" name="object 40">
              <a:extLst>
                <a:ext uri="{FF2B5EF4-FFF2-40B4-BE49-F238E27FC236}">
                  <a16:creationId xmlns:a16="http://schemas.microsoft.com/office/drawing/2014/main" id="{81B00C96-273F-2F1B-8061-647D10E6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917" y="5696701"/>
              <a:ext cx="1446628" cy="466717"/>
            </a:xfrm>
            <a:custGeom>
              <a:avLst/>
              <a:gdLst>
                <a:gd name="T0" fmla="*/ 51513578 w 980440"/>
                <a:gd name="T1" fmla="*/ 0 h 346075"/>
                <a:gd name="T2" fmla="*/ 2734861 w 980440"/>
                <a:gd name="T3" fmla="*/ 0 h 346075"/>
                <a:gd name="T4" fmla="*/ 1669859 w 980440"/>
                <a:gd name="T5" fmla="*/ 3879 h 346075"/>
                <a:gd name="T6" fmla="*/ 800646 w 980440"/>
                <a:gd name="T7" fmla="*/ 14462 h 346075"/>
                <a:gd name="T8" fmla="*/ 214746 w 980440"/>
                <a:gd name="T9" fmla="*/ 30164 h 346075"/>
                <a:gd name="T10" fmla="*/ 0 w 980440"/>
                <a:gd name="T11" fmla="*/ 49403 h 346075"/>
                <a:gd name="T12" fmla="*/ 0 w 980440"/>
                <a:gd name="T13" fmla="*/ 296557 h 346075"/>
                <a:gd name="T14" fmla="*/ 214746 w 980440"/>
                <a:gd name="T15" fmla="*/ 315783 h 346075"/>
                <a:gd name="T16" fmla="*/ 800646 w 980440"/>
                <a:gd name="T17" fmla="*/ 331482 h 346075"/>
                <a:gd name="T18" fmla="*/ 1669859 w 980440"/>
                <a:gd name="T19" fmla="*/ 342066 h 346075"/>
                <a:gd name="T20" fmla="*/ 2734861 w 980440"/>
                <a:gd name="T21" fmla="*/ 345947 h 346075"/>
                <a:gd name="T22" fmla="*/ 51513578 w 980440"/>
                <a:gd name="T23" fmla="*/ 345947 h 346075"/>
                <a:gd name="T24" fmla="*/ 52578646 w 980440"/>
                <a:gd name="T25" fmla="*/ 342066 h 346075"/>
                <a:gd name="T26" fmla="*/ 53447906 w 980440"/>
                <a:gd name="T27" fmla="*/ 331482 h 346075"/>
                <a:gd name="T28" fmla="*/ 54033812 w 980440"/>
                <a:gd name="T29" fmla="*/ 315783 h 346075"/>
                <a:gd name="T30" fmla="*/ 54248490 w 980440"/>
                <a:gd name="T31" fmla="*/ 296557 h 346075"/>
                <a:gd name="T32" fmla="*/ 54248490 w 980440"/>
                <a:gd name="T33" fmla="*/ 49403 h 346075"/>
                <a:gd name="T34" fmla="*/ 54033812 w 980440"/>
                <a:gd name="T35" fmla="*/ 30164 h 346075"/>
                <a:gd name="T36" fmla="*/ 53447906 w 980440"/>
                <a:gd name="T37" fmla="*/ 14462 h 346075"/>
                <a:gd name="T38" fmla="*/ 52578646 w 980440"/>
                <a:gd name="T39" fmla="*/ 3879 h 346075"/>
                <a:gd name="T40" fmla="*/ 51513578 w 980440"/>
                <a:gd name="T41" fmla="*/ 0 h 3460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0440" h="346075">
                  <a:moveTo>
                    <a:pt x="930528" y="0"/>
                  </a:moveTo>
                  <a:lnTo>
                    <a:pt x="49402" y="0"/>
                  </a:lnTo>
                  <a:lnTo>
                    <a:pt x="30164" y="3879"/>
                  </a:lnTo>
                  <a:lnTo>
                    <a:pt x="14462" y="14462"/>
                  </a:lnTo>
                  <a:lnTo>
                    <a:pt x="3879" y="30164"/>
                  </a:lnTo>
                  <a:lnTo>
                    <a:pt x="0" y="49403"/>
                  </a:lnTo>
                  <a:lnTo>
                    <a:pt x="0" y="296557"/>
                  </a:lnTo>
                  <a:lnTo>
                    <a:pt x="3879" y="315783"/>
                  </a:lnTo>
                  <a:lnTo>
                    <a:pt x="14462" y="331482"/>
                  </a:lnTo>
                  <a:lnTo>
                    <a:pt x="30164" y="342066"/>
                  </a:lnTo>
                  <a:lnTo>
                    <a:pt x="49402" y="345947"/>
                  </a:lnTo>
                  <a:lnTo>
                    <a:pt x="930528" y="345947"/>
                  </a:lnTo>
                  <a:lnTo>
                    <a:pt x="949767" y="342066"/>
                  </a:lnTo>
                  <a:lnTo>
                    <a:pt x="965469" y="331482"/>
                  </a:lnTo>
                  <a:lnTo>
                    <a:pt x="976052" y="315783"/>
                  </a:lnTo>
                  <a:lnTo>
                    <a:pt x="979931" y="296557"/>
                  </a:lnTo>
                  <a:lnTo>
                    <a:pt x="979931" y="49403"/>
                  </a:lnTo>
                  <a:lnTo>
                    <a:pt x="976052" y="30164"/>
                  </a:lnTo>
                  <a:lnTo>
                    <a:pt x="965469" y="14462"/>
                  </a:lnTo>
                  <a:lnTo>
                    <a:pt x="949767" y="3879"/>
                  </a:lnTo>
                  <a:lnTo>
                    <a:pt x="930528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+mj-ea"/>
                  <a:ea typeface="+mj-ea"/>
                </a:rPr>
                <a:t>금융부문</a:t>
              </a:r>
            </a:p>
          </p:txBody>
        </p:sp>
        <p:sp>
          <p:nvSpPr>
            <p:cNvPr id="139" name="object 9">
              <a:extLst>
                <a:ext uri="{FF2B5EF4-FFF2-40B4-BE49-F238E27FC236}">
                  <a16:creationId xmlns:a16="http://schemas.microsoft.com/office/drawing/2014/main" id="{87134A89-F140-330C-5757-EE532928D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03" y="5775226"/>
              <a:ext cx="1471653" cy="466714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4E4DA3">
                <a:alpha val="39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grpSp>
        <p:nvGrpSpPr>
          <p:cNvPr id="145" name="그룹 144">
            <a:extLst>
              <a:ext uri="{FF2B5EF4-FFF2-40B4-BE49-F238E27FC236}">
                <a16:creationId xmlns:a16="http://schemas.microsoft.com/office/drawing/2014/main" id="{2A666C26-49BC-D686-CF8B-AA3CC8908D8B}"/>
              </a:ext>
            </a:extLst>
          </p:cNvPr>
          <p:cNvGrpSpPr/>
          <p:nvPr/>
        </p:nvGrpSpPr>
        <p:grpSpPr>
          <a:xfrm>
            <a:off x="6023832" y="5716565"/>
            <a:ext cx="1507403" cy="538179"/>
            <a:chOff x="6023832" y="5716565"/>
            <a:chExt cx="1507403" cy="538179"/>
          </a:xfrm>
        </p:grpSpPr>
        <p:sp>
          <p:nvSpPr>
            <p:cNvPr id="78" name="object 40">
              <a:extLst>
                <a:ext uri="{FF2B5EF4-FFF2-40B4-BE49-F238E27FC236}">
                  <a16:creationId xmlns:a16="http://schemas.microsoft.com/office/drawing/2014/main" id="{F4457EEF-6718-4D25-C728-811BA696C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832" y="5716565"/>
              <a:ext cx="1446628" cy="466717"/>
            </a:xfrm>
            <a:custGeom>
              <a:avLst/>
              <a:gdLst>
                <a:gd name="T0" fmla="*/ 51513578 w 980440"/>
                <a:gd name="T1" fmla="*/ 0 h 346075"/>
                <a:gd name="T2" fmla="*/ 2734861 w 980440"/>
                <a:gd name="T3" fmla="*/ 0 h 346075"/>
                <a:gd name="T4" fmla="*/ 1669859 w 980440"/>
                <a:gd name="T5" fmla="*/ 3879 h 346075"/>
                <a:gd name="T6" fmla="*/ 800646 w 980440"/>
                <a:gd name="T7" fmla="*/ 14462 h 346075"/>
                <a:gd name="T8" fmla="*/ 214746 w 980440"/>
                <a:gd name="T9" fmla="*/ 30164 h 346075"/>
                <a:gd name="T10" fmla="*/ 0 w 980440"/>
                <a:gd name="T11" fmla="*/ 49403 h 346075"/>
                <a:gd name="T12" fmla="*/ 0 w 980440"/>
                <a:gd name="T13" fmla="*/ 296557 h 346075"/>
                <a:gd name="T14" fmla="*/ 214746 w 980440"/>
                <a:gd name="T15" fmla="*/ 315783 h 346075"/>
                <a:gd name="T16" fmla="*/ 800646 w 980440"/>
                <a:gd name="T17" fmla="*/ 331482 h 346075"/>
                <a:gd name="T18" fmla="*/ 1669859 w 980440"/>
                <a:gd name="T19" fmla="*/ 342066 h 346075"/>
                <a:gd name="T20" fmla="*/ 2734861 w 980440"/>
                <a:gd name="T21" fmla="*/ 345947 h 346075"/>
                <a:gd name="T22" fmla="*/ 51513578 w 980440"/>
                <a:gd name="T23" fmla="*/ 345947 h 346075"/>
                <a:gd name="T24" fmla="*/ 52578646 w 980440"/>
                <a:gd name="T25" fmla="*/ 342066 h 346075"/>
                <a:gd name="T26" fmla="*/ 53447906 w 980440"/>
                <a:gd name="T27" fmla="*/ 331482 h 346075"/>
                <a:gd name="T28" fmla="*/ 54033812 w 980440"/>
                <a:gd name="T29" fmla="*/ 315783 h 346075"/>
                <a:gd name="T30" fmla="*/ 54248490 w 980440"/>
                <a:gd name="T31" fmla="*/ 296557 h 346075"/>
                <a:gd name="T32" fmla="*/ 54248490 w 980440"/>
                <a:gd name="T33" fmla="*/ 49403 h 346075"/>
                <a:gd name="T34" fmla="*/ 54033812 w 980440"/>
                <a:gd name="T35" fmla="*/ 30164 h 346075"/>
                <a:gd name="T36" fmla="*/ 53447906 w 980440"/>
                <a:gd name="T37" fmla="*/ 14462 h 346075"/>
                <a:gd name="T38" fmla="*/ 52578646 w 980440"/>
                <a:gd name="T39" fmla="*/ 3879 h 346075"/>
                <a:gd name="T40" fmla="*/ 51513578 w 980440"/>
                <a:gd name="T41" fmla="*/ 0 h 3460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0440" h="346075">
                  <a:moveTo>
                    <a:pt x="930528" y="0"/>
                  </a:moveTo>
                  <a:lnTo>
                    <a:pt x="49402" y="0"/>
                  </a:lnTo>
                  <a:lnTo>
                    <a:pt x="30164" y="3879"/>
                  </a:lnTo>
                  <a:lnTo>
                    <a:pt x="14462" y="14462"/>
                  </a:lnTo>
                  <a:lnTo>
                    <a:pt x="3879" y="30164"/>
                  </a:lnTo>
                  <a:lnTo>
                    <a:pt x="0" y="49403"/>
                  </a:lnTo>
                  <a:lnTo>
                    <a:pt x="0" y="296557"/>
                  </a:lnTo>
                  <a:lnTo>
                    <a:pt x="3879" y="315783"/>
                  </a:lnTo>
                  <a:lnTo>
                    <a:pt x="14462" y="331482"/>
                  </a:lnTo>
                  <a:lnTo>
                    <a:pt x="30164" y="342066"/>
                  </a:lnTo>
                  <a:lnTo>
                    <a:pt x="49402" y="345947"/>
                  </a:lnTo>
                  <a:lnTo>
                    <a:pt x="930528" y="345947"/>
                  </a:lnTo>
                  <a:lnTo>
                    <a:pt x="949767" y="342066"/>
                  </a:lnTo>
                  <a:lnTo>
                    <a:pt x="965469" y="331482"/>
                  </a:lnTo>
                  <a:lnTo>
                    <a:pt x="976052" y="315783"/>
                  </a:lnTo>
                  <a:lnTo>
                    <a:pt x="979931" y="296557"/>
                  </a:lnTo>
                  <a:lnTo>
                    <a:pt x="979931" y="49403"/>
                  </a:lnTo>
                  <a:lnTo>
                    <a:pt x="976052" y="30164"/>
                  </a:lnTo>
                  <a:lnTo>
                    <a:pt x="965469" y="14462"/>
                  </a:lnTo>
                  <a:lnTo>
                    <a:pt x="949767" y="3879"/>
                  </a:lnTo>
                  <a:lnTo>
                    <a:pt x="930528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+mj-ea"/>
                  <a:ea typeface="+mj-ea"/>
                </a:rPr>
                <a:t>고유자산운용부문</a:t>
              </a:r>
            </a:p>
          </p:txBody>
        </p:sp>
        <p:sp>
          <p:nvSpPr>
            <p:cNvPr id="140" name="object 9">
              <a:extLst>
                <a:ext uri="{FF2B5EF4-FFF2-40B4-BE49-F238E27FC236}">
                  <a16:creationId xmlns:a16="http://schemas.microsoft.com/office/drawing/2014/main" id="{FFEC4425-C521-3D95-53C5-D822B9E80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582" y="5788030"/>
              <a:ext cx="1471653" cy="466714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4E4DA3">
                <a:alpha val="39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74CB5BBD-BDFD-908F-F4E7-47F618B9BEB9}"/>
              </a:ext>
            </a:extLst>
          </p:cNvPr>
          <p:cNvGrpSpPr/>
          <p:nvPr/>
        </p:nvGrpSpPr>
        <p:grpSpPr>
          <a:xfrm>
            <a:off x="7745747" y="5716565"/>
            <a:ext cx="1509638" cy="538179"/>
            <a:chOff x="7745747" y="5716565"/>
            <a:chExt cx="1509638" cy="538179"/>
          </a:xfrm>
        </p:grpSpPr>
        <p:sp>
          <p:nvSpPr>
            <p:cNvPr id="76" name="object 40">
              <a:extLst>
                <a:ext uri="{FF2B5EF4-FFF2-40B4-BE49-F238E27FC236}">
                  <a16:creationId xmlns:a16="http://schemas.microsoft.com/office/drawing/2014/main" id="{87438DAF-62E2-5C96-C7EC-A52702D8C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747" y="5716565"/>
              <a:ext cx="1446628" cy="466717"/>
            </a:xfrm>
            <a:custGeom>
              <a:avLst/>
              <a:gdLst>
                <a:gd name="T0" fmla="*/ 51513578 w 980440"/>
                <a:gd name="T1" fmla="*/ 0 h 346075"/>
                <a:gd name="T2" fmla="*/ 2734861 w 980440"/>
                <a:gd name="T3" fmla="*/ 0 h 346075"/>
                <a:gd name="T4" fmla="*/ 1669859 w 980440"/>
                <a:gd name="T5" fmla="*/ 3879 h 346075"/>
                <a:gd name="T6" fmla="*/ 800646 w 980440"/>
                <a:gd name="T7" fmla="*/ 14462 h 346075"/>
                <a:gd name="T8" fmla="*/ 214746 w 980440"/>
                <a:gd name="T9" fmla="*/ 30164 h 346075"/>
                <a:gd name="T10" fmla="*/ 0 w 980440"/>
                <a:gd name="T11" fmla="*/ 49403 h 346075"/>
                <a:gd name="T12" fmla="*/ 0 w 980440"/>
                <a:gd name="T13" fmla="*/ 296557 h 346075"/>
                <a:gd name="T14" fmla="*/ 214746 w 980440"/>
                <a:gd name="T15" fmla="*/ 315783 h 346075"/>
                <a:gd name="T16" fmla="*/ 800646 w 980440"/>
                <a:gd name="T17" fmla="*/ 331482 h 346075"/>
                <a:gd name="T18" fmla="*/ 1669859 w 980440"/>
                <a:gd name="T19" fmla="*/ 342066 h 346075"/>
                <a:gd name="T20" fmla="*/ 2734861 w 980440"/>
                <a:gd name="T21" fmla="*/ 345947 h 346075"/>
                <a:gd name="T22" fmla="*/ 51513578 w 980440"/>
                <a:gd name="T23" fmla="*/ 345947 h 346075"/>
                <a:gd name="T24" fmla="*/ 52578646 w 980440"/>
                <a:gd name="T25" fmla="*/ 342066 h 346075"/>
                <a:gd name="T26" fmla="*/ 53447906 w 980440"/>
                <a:gd name="T27" fmla="*/ 331482 h 346075"/>
                <a:gd name="T28" fmla="*/ 54033812 w 980440"/>
                <a:gd name="T29" fmla="*/ 315783 h 346075"/>
                <a:gd name="T30" fmla="*/ 54248490 w 980440"/>
                <a:gd name="T31" fmla="*/ 296557 h 346075"/>
                <a:gd name="T32" fmla="*/ 54248490 w 980440"/>
                <a:gd name="T33" fmla="*/ 49403 h 346075"/>
                <a:gd name="T34" fmla="*/ 54033812 w 980440"/>
                <a:gd name="T35" fmla="*/ 30164 h 346075"/>
                <a:gd name="T36" fmla="*/ 53447906 w 980440"/>
                <a:gd name="T37" fmla="*/ 14462 h 346075"/>
                <a:gd name="T38" fmla="*/ 52578646 w 980440"/>
                <a:gd name="T39" fmla="*/ 3879 h 346075"/>
                <a:gd name="T40" fmla="*/ 51513578 w 980440"/>
                <a:gd name="T41" fmla="*/ 0 h 3460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0440" h="346075">
                  <a:moveTo>
                    <a:pt x="930528" y="0"/>
                  </a:moveTo>
                  <a:lnTo>
                    <a:pt x="49402" y="0"/>
                  </a:lnTo>
                  <a:lnTo>
                    <a:pt x="30164" y="3879"/>
                  </a:lnTo>
                  <a:lnTo>
                    <a:pt x="14462" y="14462"/>
                  </a:lnTo>
                  <a:lnTo>
                    <a:pt x="3879" y="30164"/>
                  </a:lnTo>
                  <a:lnTo>
                    <a:pt x="0" y="49403"/>
                  </a:lnTo>
                  <a:lnTo>
                    <a:pt x="0" y="296557"/>
                  </a:lnTo>
                  <a:lnTo>
                    <a:pt x="3879" y="315783"/>
                  </a:lnTo>
                  <a:lnTo>
                    <a:pt x="14462" y="331482"/>
                  </a:lnTo>
                  <a:lnTo>
                    <a:pt x="30164" y="342066"/>
                  </a:lnTo>
                  <a:lnTo>
                    <a:pt x="49402" y="345947"/>
                  </a:lnTo>
                  <a:lnTo>
                    <a:pt x="930528" y="345947"/>
                  </a:lnTo>
                  <a:lnTo>
                    <a:pt x="949767" y="342066"/>
                  </a:lnTo>
                  <a:lnTo>
                    <a:pt x="965469" y="331482"/>
                  </a:lnTo>
                  <a:lnTo>
                    <a:pt x="976052" y="315783"/>
                  </a:lnTo>
                  <a:lnTo>
                    <a:pt x="979931" y="296557"/>
                  </a:lnTo>
                  <a:lnTo>
                    <a:pt x="979931" y="49403"/>
                  </a:lnTo>
                  <a:lnTo>
                    <a:pt x="976052" y="30164"/>
                  </a:lnTo>
                  <a:lnTo>
                    <a:pt x="965469" y="14462"/>
                  </a:lnTo>
                  <a:lnTo>
                    <a:pt x="949767" y="3879"/>
                  </a:lnTo>
                  <a:lnTo>
                    <a:pt x="930528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+mj-ea"/>
                  <a:ea typeface="+mj-ea"/>
                </a:rPr>
                <a:t>경영관리부문</a:t>
              </a:r>
            </a:p>
          </p:txBody>
        </p:sp>
        <p:sp>
          <p:nvSpPr>
            <p:cNvPr id="141" name="object 9">
              <a:extLst>
                <a:ext uri="{FF2B5EF4-FFF2-40B4-BE49-F238E27FC236}">
                  <a16:creationId xmlns:a16="http://schemas.microsoft.com/office/drawing/2014/main" id="{B7B6A813-605B-9D99-3217-9CFB90E6A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3732" y="5788030"/>
              <a:ext cx="1471653" cy="466714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4E4DA3">
                <a:alpha val="39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grpSp>
        <p:nvGrpSpPr>
          <p:cNvPr id="143" name="그룹 142">
            <a:extLst>
              <a:ext uri="{FF2B5EF4-FFF2-40B4-BE49-F238E27FC236}">
                <a16:creationId xmlns:a16="http://schemas.microsoft.com/office/drawing/2014/main" id="{4E2C7C7C-DF06-D46F-C908-73F4857F12F9}"/>
              </a:ext>
            </a:extLst>
          </p:cNvPr>
          <p:cNvGrpSpPr/>
          <p:nvPr/>
        </p:nvGrpSpPr>
        <p:grpSpPr>
          <a:xfrm>
            <a:off x="4301917" y="2905186"/>
            <a:ext cx="1503248" cy="546955"/>
            <a:chOff x="4301917" y="2905186"/>
            <a:chExt cx="1503248" cy="546955"/>
          </a:xfrm>
        </p:grpSpPr>
        <p:sp>
          <p:nvSpPr>
            <p:cNvPr id="80" name="object 40">
              <a:extLst>
                <a:ext uri="{FF2B5EF4-FFF2-40B4-BE49-F238E27FC236}">
                  <a16:creationId xmlns:a16="http://schemas.microsoft.com/office/drawing/2014/main" id="{7A15D2AE-FB82-3B91-12E2-14D954868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917" y="2905186"/>
              <a:ext cx="1446628" cy="466717"/>
            </a:xfrm>
            <a:custGeom>
              <a:avLst/>
              <a:gdLst>
                <a:gd name="T0" fmla="*/ 51513578 w 980440"/>
                <a:gd name="T1" fmla="*/ 0 h 346075"/>
                <a:gd name="T2" fmla="*/ 2734861 w 980440"/>
                <a:gd name="T3" fmla="*/ 0 h 346075"/>
                <a:gd name="T4" fmla="*/ 1669859 w 980440"/>
                <a:gd name="T5" fmla="*/ 3879 h 346075"/>
                <a:gd name="T6" fmla="*/ 800646 w 980440"/>
                <a:gd name="T7" fmla="*/ 14462 h 346075"/>
                <a:gd name="T8" fmla="*/ 214746 w 980440"/>
                <a:gd name="T9" fmla="*/ 30164 h 346075"/>
                <a:gd name="T10" fmla="*/ 0 w 980440"/>
                <a:gd name="T11" fmla="*/ 49403 h 346075"/>
                <a:gd name="T12" fmla="*/ 0 w 980440"/>
                <a:gd name="T13" fmla="*/ 296557 h 346075"/>
                <a:gd name="T14" fmla="*/ 214746 w 980440"/>
                <a:gd name="T15" fmla="*/ 315783 h 346075"/>
                <a:gd name="T16" fmla="*/ 800646 w 980440"/>
                <a:gd name="T17" fmla="*/ 331482 h 346075"/>
                <a:gd name="T18" fmla="*/ 1669859 w 980440"/>
                <a:gd name="T19" fmla="*/ 342066 h 346075"/>
                <a:gd name="T20" fmla="*/ 2734861 w 980440"/>
                <a:gd name="T21" fmla="*/ 345947 h 346075"/>
                <a:gd name="T22" fmla="*/ 51513578 w 980440"/>
                <a:gd name="T23" fmla="*/ 345947 h 346075"/>
                <a:gd name="T24" fmla="*/ 52578646 w 980440"/>
                <a:gd name="T25" fmla="*/ 342066 h 346075"/>
                <a:gd name="T26" fmla="*/ 53447906 w 980440"/>
                <a:gd name="T27" fmla="*/ 331482 h 346075"/>
                <a:gd name="T28" fmla="*/ 54033812 w 980440"/>
                <a:gd name="T29" fmla="*/ 315783 h 346075"/>
                <a:gd name="T30" fmla="*/ 54248490 w 980440"/>
                <a:gd name="T31" fmla="*/ 296557 h 346075"/>
                <a:gd name="T32" fmla="*/ 54248490 w 980440"/>
                <a:gd name="T33" fmla="*/ 49403 h 346075"/>
                <a:gd name="T34" fmla="*/ 54033812 w 980440"/>
                <a:gd name="T35" fmla="*/ 30164 h 346075"/>
                <a:gd name="T36" fmla="*/ 53447906 w 980440"/>
                <a:gd name="T37" fmla="*/ 14462 h 346075"/>
                <a:gd name="T38" fmla="*/ 52578646 w 980440"/>
                <a:gd name="T39" fmla="*/ 3879 h 346075"/>
                <a:gd name="T40" fmla="*/ 51513578 w 980440"/>
                <a:gd name="T41" fmla="*/ 0 h 3460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0440" h="346075">
                  <a:moveTo>
                    <a:pt x="930528" y="0"/>
                  </a:moveTo>
                  <a:lnTo>
                    <a:pt x="49402" y="0"/>
                  </a:lnTo>
                  <a:lnTo>
                    <a:pt x="30164" y="3879"/>
                  </a:lnTo>
                  <a:lnTo>
                    <a:pt x="14462" y="14462"/>
                  </a:lnTo>
                  <a:lnTo>
                    <a:pt x="3879" y="30164"/>
                  </a:lnTo>
                  <a:lnTo>
                    <a:pt x="0" y="49403"/>
                  </a:lnTo>
                  <a:lnTo>
                    <a:pt x="0" y="296557"/>
                  </a:lnTo>
                  <a:lnTo>
                    <a:pt x="3879" y="315783"/>
                  </a:lnTo>
                  <a:lnTo>
                    <a:pt x="14462" y="331482"/>
                  </a:lnTo>
                  <a:lnTo>
                    <a:pt x="30164" y="342066"/>
                  </a:lnTo>
                  <a:lnTo>
                    <a:pt x="49402" y="345947"/>
                  </a:lnTo>
                  <a:lnTo>
                    <a:pt x="930528" y="345947"/>
                  </a:lnTo>
                  <a:lnTo>
                    <a:pt x="949767" y="342066"/>
                  </a:lnTo>
                  <a:lnTo>
                    <a:pt x="965469" y="331482"/>
                  </a:lnTo>
                  <a:lnTo>
                    <a:pt x="976052" y="315783"/>
                  </a:lnTo>
                  <a:lnTo>
                    <a:pt x="979931" y="296557"/>
                  </a:lnTo>
                  <a:lnTo>
                    <a:pt x="979931" y="49403"/>
                  </a:lnTo>
                  <a:lnTo>
                    <a:pt x="976052" y="30164"/>
                  </a:lnTo>
                  <a:lnTo>
                    <a:pt x="965469" y="14462"/>
                  </a:lnTo>
                  <a:lnTo>
                    <a:pt x="949767" y="3879"/>
                  </a:lnTo>
                  <a:lnTo>
                    <a:pt x="930528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+mj-ea"/>
                  <a:ea typeface="+mj-ea"/>
                </a:rPr>
                <a:t>대표이사</a:t>
              </a:r>
            </a:p>
          </p:txBody>
        </p:sp>
        <p:sp>
          <p:nvSpPr>
            <p:cNvPr id="142" name="object 9">
              <a:extLst>
                <a:ext uri="{FF2B5EF4-FFF2-40B4-BE49-F238E27FC236}">
                  <a16:creationId xmlns:a16="http://schemas.microsoft.com/office/drawing/2014/main" id="{6047B075-F719-FC9F-14B4-7895F3C7F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512" y="2985427"/>
              <a:ext cx="1471653" cy="466714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4E4DA3">
                <a:alpha val="39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4406445B-ECEC-2620-315D-2B5A8A0AC095}"/>
              </a:ext>
            </a:extLst>
          </p:cNvPr>
          <p:cNvCxnSpPr>
            <a:cxnSpLocks/>
          </p:cNvCxnSpPr>
          <p:nvPr/>
        </p:nvCxnSpPr>
        <p:spPr>
          <a:xfrm>
            <a:off x="5025231" y="2667000"/>
            <a:ext cx="22911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40">
            <a:extLst>
              <a:ext uri="{FF2B5EF4-FFF2-40B4-BE49-F238E27FC236}">
                <a16:creationId xmlns:a16="http://schemas.microsoft.com/office/drawing/2014/main" id="{17439BF3-0C1A-0FCB-988A-A83002FEE689}"/>
              </a:ext>
            </a:extLst>
          </p:cNvPr>
          <p:cNvSpPr>
            <a:spLocks/>
          </p:cNvSpPr>
          <p:nvPr/>
        </p:nvSpPr>
        <p:spPr bwMode="auto">
          <a:xfrm>
            <a:off x="7316372" y="2514600"/>
            <a:ext cx="1446628" cy="380358"/>
          </a:xfrm>
          <a:custGeom>
            <a:avLst/>
            <a:gdLst>
              <a:gd name="T0" fmla="*/ 51513578 w 980440"/>
              <a:gd name="T1" fmla="*/ 0 h 346075"/>
              <a:gd name="T2" fmla="*/ 2734861 w 980440"/>
              <a:gd name="T3" fmla="*/ 0 h 346075"/>
              <a:gd name="T4" fmla="*/ 1669859 w 980440"/>
              <a:gd name="T5" fmla="*/ 3879 h 346075"/>
              <a:gd name="T6" fmla="*/ 800646 w 980440"/>
              <a:gd name="T7" fmla="*/ 14462 h 346075"/>
              <a:gd name="T8" fmla="*/ 214746 w 980440"/>
              <a:gd name="T9" fmla="*/ 30164 h 346075"/>
              <a:gd name="T10" fmla="*/ 0 w 980440"/>
              <a:gd name="T11" fmla="*/ 49403 h 346075"/>
              <a:gd name="T12" fmla="*/ 0 w 980440"/>
              <a:gd name="T13" fmla="*/ 296557 h 346075"/>
              <a:gd name="T14" fmla="*/ 214746 w 980440"/>
              <a:gd name="T15" fmla="*/ 315783 h 346075"/>
              <a:gd name="T16" fmla="*/ 800646 w 980440"/>
              <a:gd name="T17" fmla="*/ 331482 h 346075"/>
              <a:gd name="T18" fmla="*/ 1669859 w 980440"/>
              <a:gd name="T19" fmla="*/ 342066 h 346075"/>
              <a:gd name="T20" fmla="*/ 2734861 w 980440"/>
              <a:gd name="T21" fmla="*/ 345947 h 346075"/>
              <a:gd name="T22" fmla="*/ 51513578 w 980440"/>
              <a:gd name="T23" fmla="*/ 345947 h 346075"/>
              <a:gd name="T24" fmla="*/ 52578646 w 980440"/>
              <a:gd name="T25" fmla="*/ 342066 h 346075"/>
              <a:gd name="T26" fmla="*/ 53447906 w 980440"/>
              <a:gd name="T27" fmla="*/ 331482 h 346075"/>
              <a:gd name="T28" fmla="*/ 54033812 w 980440"/>
              <a:gd name="T29" fmla="*/ 315783 h 346075"/>
              <a:gd name="T30" fmla="*/ 54248490 w 980440"/>
              <a:gd name="T31" fmla="*/ 296557 h 346075"/>
              <a:gd name="T32" fmla="*/ 54248490 w 980440"/>
              <a:gd name="T33" fmla="*/ 49403 h 346075"/>
              <a:gd name="T34" fmla="*/ 54033812 w 980440"/>
              <a:gd name="T35" fmla="*/ 30164 h 346075"/>
              <a:gd name="T36" fmla="*/ 53447906 w 980440"/>
              <a:gd name="T37" fmla="*/ 14462 h 346075"/>
              <a:gd name="T38" fmla="*/ 52578646 w 980440"/>
              <a:gd name="T39" fmla="*/ 3879 h 346075"/>
              <a:gd name="T40" fmla="*/ 51513578 w 980440"/>
              <a:gd name="T41" fmla="*/ 0 h 34607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80440" h="346075">
                <a:moveTo>
                  <a:pt x="930528" y="0"/>
                </a:moveTo>
                <a:lnTo>
                  <a:pt x="49402" y="0"/>
                </a:lnTo>
                <a:lnTo>
                  <a:pt x="30164" y="3879"/>
                </a:lnTo>
                <a:lnTo>
                  <a:pt x="14462" y="14462"/>
                </a:lnTo>
                <a:lnTo>
                  <a:pt x="3879" y="30164"/>
                </a:lnTo>
                <a:lnTo>
                  <a:pt x="0" y="49403"/>
                </a:lnTo>
                <a:lnTo>
                  <a:pt x="0" y="296557"/>
                </a:lnTo>
                <a:lnTo>
                  <a:pt x="3879" y="315783"/>
                </a:lnTo>
                <a:lnTo>
                  <a:pt x="14462" y="331482"/>
                </a:lnTo>
                <a:lnTo>
                  <a:pt x="30164" y="342066"/>
                </a:lnTo>
                <a:lnTo>
                  <a:pt x="49402" y="345947"/>
                </a:lnTo>
                <a:lnTo>
                  <a:pt x="930528" y="345947"/>
                </a:lnTo>
                <a:lnTo>
                  <a:pt x="949767" y="342066"/>
                </a:lnTo>
                <a:lnTo>
                  <a:pt x="965469" y="331482"/>
                </a:lnTo>
                <a:lnTo>
                  <a:pt x="976052" y="315783"/>
                </a:lnTo>
                <a:lnTo>
                  <a:pt x="979931" y="296557"/>
                </a:lnTo>
                <a:lnTo>
                  <a:pt x="979931" y="49403"/>
                </a:lnTo>
                <a:lnTo>
                  <a:pt x="976052" y="30164"/>
                </a:lnTo>
                <a:lnTo>
                  <a:pt x="965469" y="14462"/>
                </a:lnTo>
                <a:lnTo>
                  <a:pt x="949767" y="3879"/>
                </a:lnTo>
                <a:lnTo>
                  <a:pt x="930528" y="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ko-KR" altLang="en-US" sz="1200" b="1" dirty="0">
                <a:solidFill>
                  <a:srgbClr val="000066"/>
                </a:solidFill>
                <a:latin typeface="+mj-ea"/>
                <a:ea typeface="+mj-ea"/>
              </a:rPr>
              <a:t>감 사</a:t>
            </a:r>
          </a:p>
        </p:txBody>
      </p:sp>
    </p:spTree>
    <p:extLst>
      <p:ext uri="{BB962C8B-B14F-4D97-AF65-F5344CB8AC3E}">
        <p14:creationId xmlns:p14="http://schemas.microsoft.com/office/powerpoint/2010/main" val="190495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DB548-2369-A02C-3C3C-325C25073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ADAE86A0-8C2D-8D8A-12DF-C6AB5564ACE9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7FAC756D-5753-F3EA-8F7E-941F1F87040D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23361338-7AD9-7229-8CF3-7EEE6C18ACE3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C1E6A80D-2DCB-6EDF-E78E-3F09A418C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368658-85DD-E48D-E5C4-9C96C1180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업무영역 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9D608D4-4F7E-1B43-0930-39AE974CC19D}"/>
              </a:ext>
            </a:extLst>
          </p:cNvPr>
          <p:cNvGrpSpPr/>
          <p:nvPr/>
        </p:nvGrpSpPr>
        <p:grpSpPr>
          <a:xfrm>
            <a:off x="787002" y="1091174"/>
            <a:ext cx="1493104" cy="544291"/>
            <a:chOff x="722232" y="5693445"/>
            <a:chExt cx="1493104" cy="544291"/>
          </a:xfrm>
        </p:grpSpPr>
        <p:sp>
          <p:nvSpPr>
            <p:cNvPr id="24" name="object 40">
              <a:extLst>
                <a:ext uri="{FF2B5EF4-FFF2-40B4-BE49-F238E27FC236}">
                  <a16:creationId xmlns:a16="http://schemas.microsoft.com/office/drawing/2014/main" id="{620435BC-C315-33BD-C026-0E80DD2AE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232" y="5693445"/>
              <a:ext cx="1446628" cy="466717"/>
            </a:xfrm>
            <a:custGeom>
              <a:avLst/>
              <a:gdLst>
                <a:gd name="T0" fmla="*/ 51513578 w 980440"/>
                <a:gd name="T1" fmla="*/ 0 h 346075"/>
                <a:gd name="T2" fmla="*/ 2734861 w 980440"/>
                <a:gd name="T3" fmla="*/ 0 h 346075"/>
                <a:gd name="T4" fmla="*/ 1669859 w 980440"/>
                <a:gd name="T5" fmla="*/ 3879 h 346075"/>
                <a:gd name="T6" fmla="*/ 800646 w 980440"/>
                <a:gd name="T7" fmla="*/ 14462 h 346075"/>
                <a:gd name="T8" fmla="*/ 214746 w 980440"/>
                <a:gd name="T9" fmla="*/ 30164 h 346075"/>
                <a:gd name="T10" fmla="*/ 0 w 980440"/>
                <a:gd name="T11" fmla="*/ 49403 h 346075"/>
                <a:gd name="T12" fmla="*/ 0 w 980440"/>
                <a:gd name="T13" fmla="*/ 296557 h 346075"/>
                <a:gd name="T14" fmla="*/ 214746 w 980440"/>
                <a:gd name="T15" fmla="*/ 315783 h 346075"/>
                <a:gd name="T16" fmla="*/ 800646 w 980440"/>
                <a:gd name="T17" fmla="*/ 331482 h 346075"/>
                <a:gd name="T18" fmla="*/ 1669859 w 980440"/>
                <a:gd name="T19" fmla="*/ 342066 h 346075"/>
                <a:gd name="T20" fmla="*/ 2734861 w 980440"/>
                <a:gd name="T21" fmla="*/ 345947 h 346075"/>
                <a:gd name="T22" fmla="*/ 51513578 w 980440"/>
                <a:gd name="T23" fmla="*/ 345947 h 346075"/>
                <a:gd name="T24" fmla="*/ 52578646 w 980440"/>
                <a:gd name="T25" fmla="*/ 342066 h 346075"/>
                <a:gd name="T26" fmla="*/ 53447906 w 980440"/>
                <a:gd name="T27" fmla="*/ 331482 h 346075"/>
                <a:gd name="T28" fmla="*/ 54033812 w 980440"/>
                <a:gd name="T29" fmla="*/ 315783 h 346075"/>
                <a:gd name="T30" fmla="*/ 54248490 w 980440"/>
                <a:gd name="T31" fmla="*/ 296557 h 346075"/>
                <a:gd name="T32" fmla="*/ 54248490 w 980440"/>
                <a:gd name="T33" fmla="*/ 49403 h 346075"/>
                <a:gd name="T34" fmla="*/ 54033812 w 980440"/>
                <a:gd name="T35" fmla="*/ 30164 h 346075"/>
                <a:gd name="T36" fmla="*/ 53447906 w 980440"/>
                <a:gd name="T37" fmla="*/ 14462 h 346075"/>
                <a:gd name="T38" fmla="*/ 52578646 w 980440"/>
                <a:gd name="T39" fmla="*/ 3879 h 346075"/>
                <a:gd name="T40" fmla="*/ 51513578 w 980440"/>
                <a:gd name="T41" fmla="*/ 0 h 3460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0440" h="346075">
                  <a:moveTo>
                    <a:pt x="930528" y="0"/>
                  </a:moveTo>
                  <a:lnTo>
                    <a:pt x="49402" y="0"/>
                  </a:lnTo>
                  <a:lnTo>
                    <a:pt x="30164" y="3879"/>
                  </a:lnTo>
                  <a:lnTo>
                    <a:pt x="14462" y="14462"/>
                  </a:lnTo>
                  <a:lnTo>
                    <a:pt x="3879" y="30164"/>
                  </a:lnTo>
                  <a:lnTo>
                    <a:pt x="0" y="49403"/>
                  </a:lnTo>
                  <a:lnTo>
                    <a:pt x="0" y="296557"/>
                  </a:lnTo>
                  <a:lnTo>
                    <a:pt x="3879" y="315783"/>
                  </a:lnTo>
                  <a:lnTo>
                    <a:pt x="14462" y="331482"/>
                  </a:lnTo>
                  <a:lnTo>
                    <a:pt x="30164" y="342066"/>
                  </a:lnTo>
                  <a:lnTo>
                    <a:pt x="49402" y="345947"/>
                  </a:lnTo>
                  <a:lnTo>
                    <a:pt x="930528" y="345947"/>
                  </a:lnTo>
                  <a:lnTo>
                    <a:pt x="949767" y="342066"/>
                  </a:lnTo>
                  <a:lnTo>
                    <a:pt x="965469" y="331482"/>
                  </a:lnTo>
                  <a:lnTo>
                    <a:pt x="976052" y="315783"/>
                  </a:lnTo>
                  <a:lnTo>
                    <a:pt x="979931" y="296557"/>
                  </a:lnTo>
                  <a:lnTo>
                    <a:pt x="979931" y="49403"/>
                  </a:lnTo>
                  <a:lnTo>
                    <a:pt x="976052" y="30164"/>
                  </a:lnTo>
                  <a:lnTo>
                    <a:pt x="965469" y="14462"/>
                  </a:lnTo>
                  <a:lnTo>
                    <a:pt x="949767" y="3879"/>
                  </a:lnTo>
                  <a:lnTo>
                    <a:pt x="930528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+mj-ea"/>
                  <a:ea typeface="+mj-ea"/>
                </a:rPr>
                <a:t>투자운용부문</a:t>
              </a:r>
            </a:p>
          </p:txBody>
        </p:sp>
        <p:sp>
          <p:nvSpPr>
            <p:cNvPr id="25" name="object 9">
              <a:extLst>
                <a:ext uri="{FF2B5EF4-FFF2-40B4-BE49-F238E27FC236}">
                  <a16:creationId xmlns:a16="http://schemas.microsoft.com/office/drawing/2014/main" id="{F93DB509-2CBB-C072-C1D6-B5F1FCBB3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683" y="5771022"/>
              <a:ext cx="1471653" cy="466714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4E4DA3">
                <a:alpha val="39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36293C57-8F8A-33EA-FBD5-4CD5EBB13B84}"/>
              </a:ext>
            </a:extLst>
          </p:cNvPr>
          <p:cNvGrpSpPr/>
          <p:nvPr/>
        </p:nvGrpSpPr>
        <p:grpSpPr>
          <a:xfrm>
            <a:off x="7632376" y="1043101"/>
            <a:ext cx="1518129" cy="562861"/>
            <a:chOff x="2512074" y="5693444"/>
            <a:chExt cx="1518129" cy="562861"/>
          </a:xfrm>
        </p:grpSpPr>
        <p:sp>
          <p:nvSpPr>
            <p:cNvPr id="27" name="object 40">
              <a:extLst>
                <a:ext uri="{FF2B5EF4-FFF2-40B4-BE49-F238E27FC236}">
                  <a16:creationId xmlns:a16="http://schemas.microsoft.com/office/drawing/2014/main" id="{C014E8C6-2A24-F951-0A0F-140BA6D7F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2074" y="5693444"/>
              <a:ext cx="1446628" cy="466717"/>
            </a:xfrm>
            <a:custGeom>
              <a:avLst/>
              <a:gdLst>
                <a:gd name="T0" fmla="*/ 51513578 w 980440"/>
                <a:gd name="T1" fmla="*/ 0 h 346075"/>
                <a:gd name="T2" fmla="*/ 2734861 w 980440"/>
                <a:gd name="T3" fmla="*/ 0 h 346075"/>
                <a:gd name="T4" fmla="*/ 1669859 w 980440"/>
                <a:gd name="T5" fmla="*/ 3879 h 346075"/>
                <a:gd name="T6" fmla="*/ 800646 w 980440"/>
                <a:gd name="T7" fmla="*/ 14462 h 346075"/>
                <a:gd name="T8" fmla="*/ 214746 w 980440"/>
                <a:gd name="T9" fmla="*/ 30164 h 346075"/>
                <a:gd name="T10" fmla="*/ 0 w 980440"/>
                <a:gd name="T11" fmla="*/ 49403 h 346075"/>
                <a:gd name="T12" fmla="*/ 0 w 980440"/>
                <a:gd name="T13" fmla="*/ 296557 h 346075"/>
                <a:gd name="T14" fmla="*/ 214746 w 980440"/>
                <a:gd name="T15" fmla="*/ 315783 h 346075"/>
                <a:gd name="T16" fmla="*/ 800646 w 980440"/>
                <a:gd name="T17" fmla="*/ 331482 h 346075"/>
                <a:gd name="T18" fmla="*/ 1669859 w 980440"/>
                <a:gd name="T19" fmla="*/ 342066 h 346075"/>
                <a:gd name="T20" fmla="*/ 2734861 w 980440"/>
                <a:gd name="T21" fmla="*/ 345947 h 346075"/>
                <a:gd name="T22" fmla="*/ 51513578 w 980440"/>
                <a:gd name="T23" fmla="*/ 345947 h 346075"/>
                <a:gd name="T24" fmla="*/ 52578646 w 980440"/>
                <a:gd name="T25" fmla="*/ 342066 h 346075"/>
                <a:gd name="T26" fmla="*/ 53447906 w 980440"/>
                <a:gd name="T27" fmla="*/ 331482 h 346075"/>
                <a:gd name="T28" fmla="*/ 54033812 w 980440"/>
                <a:gd name="T29" fmla="*/ 315783 h 346075"/>
                <a:gd name="T30" fmla="*/ 54248490 w 980440"/>
                <a:gd name="T31" fmla="*/ 296557 h 346075"/>
                <a:gd name="T32" fmla="*/ 54248490 w 980440"/>
                <a:gd name="T33" fmla="*/ 49403 h 346075"/>
                <a:gd name="T34" fmla="*/ 54033812 w 980440"/>
                <a:gd name="T35" fmla="*/ 30164 h 346075"/>
                <a:gd name="T36" fmla="*/ 53447906 w 980440"/>
                <a:gd name="T37" fmla="*/ 14462 h 346075"/>
                <a:gd name="T38" fmla="*/ 52578646 w 980440"/>
                <a:gd name="T39" fmla="*/ 3879 h 346075"/>
                <a:gd name="T40" fmla="*/ 51513578 w 980440"/>
                <a:gd name="T41" fmla="*/ 0 h 3460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0440" h="346075">
                  <a:moveTo>
                    <a:pt x="930528" y="0"/>
                  </a:moveTo>
                  <a:lnTo>
                    <a:pt x="49402" y="0"/>
                  </a:lnTo>
                  <a:lnTo>
                    <a:pt x="30164" y="3879"/>
                  </a:lnTo>
                  <a:lnTo>
                    <a:pt x="14462" y="14462"/>
                  </a:lnTo>
                  <a:lnTo>
                    <a:pt x="3879" y="30164"/>
                  </a:lnTo>
                  <a:lnTo>
                    <a:pt x="0" y="49403"/>
                  </a:lnTo>
                  <a:lnTo>
                    <a:pt x="0" y="296557"/>
                  </a:lnTo>
                  <a:lnTo>
                    <a:pt x="3879" y="315783"/>
                  </a:lnTo>
                  <a:lnTo>
                    <a:pt x="14462" y="331482"/>
                  </a:lnTo>
                  <a:lnTo>
                    <a:pt x="30164" y="342066"/>
                  </a:lnTo>
                  <a:lnTo>
                    <a:pt x="49402" y="345947"/>
                  </a:lnTo>
                  <a:lnTo>
                    <a:pt x="930528" y="345947"/>
                  </a:lnTo>
                  <a:lnTo>
                    <a:pt x="949767" y="342066"/>
                  </a:lnTo>
                  <a:lnTo>
                    <a:pt x="965469" y="331482"/>
                  </a:lnTo>
                  <a:lnTo>
                    <a:pt x="976052" y="315783"/>
                  </a:lnTo>
                  <a:lnTo>
                    <a:pt x="979931" y="296557"/>
                  </a:lnTo>
                  <a:lnTo>
                    <a:pt x="979931" y="49403"/>
                  </a:lnTo>
                  <a:lnTo>
                    <a:pt x="976052" y="30164"/>
                  </a:lnTo>
                  <a:lnTo>
                    <a:pt x="965469" y="14462"/>
                  </a:lnTo>
                  <a:lnTo>
                    <a:pt x="949767" y="3879"/>
                  </a:lnTo>
                  <a:lnTo>
                    <a:pt x="930528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+mj-ea"/>
                  <a:ea typeface="+mj-ea"/>
                </a:rPr>
                <a:t>부동산투자부문</a:t>
              </a:r>
            </a:p>
          </p:txBody>
        </p:sp>
        <p:sp>
          <p:nvSpPr>
            <p:cNvPr id="28" name="object 9">
              <a:extLst>
                <a:ext uri="{FF2B5EF4-FFF2-40B4-BE49-F238E27FC236}">
                  <a16:creationId xmlns:a16="http://schemas.microsoft.com/office/drawing/2014/main" id="{7B80EC4F-73FC-55E0-C13C-973F90CA1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550" y="5789591"/>
              <a:ext cx="1471653" cy="466714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4E4DA3">
                <a:alpha val="39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518F1C2A-D382-8CDB-6460-98642D0A6510}"/>
              </a:ext>
            </a:extLst>
          </p:cNvPr>
          <p:cNvGrpSpPr/>
          <p:nvPr/>
        </p:nvGrpSpPr>
        <p:grpSpPr>
          <a:xfrm>
            <a:off x="901390" y="4349817"/>
            <a:ext cx="1506539" cy="545239"/>
            <a:chOff x="4301917" y="5696701"/>
            <a:chExt cx="1506539" cy="545239"/>
          </a:xfrm>
        </p:grpSpPr>
        <p:sp>
          <p:nvSpPr>
            <p:cNvPr id="30" name="object 40">
              <a:extLst>
                <a:ext uri="{FF2B5EF4-FFF2-40B4-BE49-F238E27FC236}">
                  <a16:creationId xmlns:a16="http://schemas.microsoft.com/office/drawing/2014/main" id="{2ECCC1EC-B12A-112B-D6B9-61BD6FB3D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917" y="5696701"/>
              <a:ext cx="1446628" cy="466717"/>
            </a:xfrm>
            <a:custGeom>
              <a:avLst/>
              <a:gdLst>
                <a:gd name="T0" fmla="*/ 51513578 w 980440"/>
                <a:gd name="T1" fmla="*/ 0 h 346075"/>
                <a:gd name="T2" fmla="*/ 2734861 w 980440"/>
                <a:gd name="T3" fmla="*/ 0 h 346075"/>
                <a:gd name="T4" fmla="*/ 1669859 w 980440"/>
                <a:gd name="T5" fmla="*/ 3879 h 346075"/>
                <a:gd name="T6" fmla="*/ 800646 w 980440"/>
                <a:gd name="T7" fmla="*/ 14462 h 346075"/>
                <a:gd name="T8" fmla="*/ 214746 w 980440"/>
                <a:gd name="T9" fmla="*/ 30164 h 346075"/>
                <a:gd name="T10" fmla="*/ 0 w 980440"/>
                <a:gd name="T11" fmla="*/ 49403 h 346075"/>
                <a:gd name="T12" fmla="*/ 0 w 980440"/>
                <a:gd name="T13" fmla="*/ 296557 h 346075"/>
                <a:gd name="T14" fmla="*/ 214746 w 980440"/>
                <a:gd name="T15" fmla="*/ 315783 h 346075"/>
                <a:gd name="T16" fmla="*/ 800646 w 980440"/>
                <a:gd name="T17" fmla="*/ 331482 h 346075"/>
                <a:gd name="T18" fmla="*/ 1669859 w 980440"/>
                <a:gd name="T19" fmla="*/ 342066 h 346075"/>
                <a:gd name="T20" fmla="*/ 2734861 w 980440"/>
                <a:gd name="T21" fmla="*/ 345947 h 346075"/>
                <a:gd name="T22" fmla="*/ 51513578 w 980440"/>
                <a:gd name="T23" fmla="*/ 345947 h 346075"/>
                <a:gd name="T24" fmla="*/ 52578646 w 980440"/>
                <a:gd name="T25" fmla="*/ 342066 h 346075"/>
                <a:gd name="T26" fmla="*/ 53447906 w 980440"/>
                <a:gd name="T27" fmla="*/ 331482 h 346075"/>
                <a:gd name="T28" fmla="*/ 54033812 w 980440"/>
                <a:gd name="T29" fmla="*/ 315783 h 346075"/>
                <a:gd name="T30" fmla="*/ 54248490 w 980440"/>
                <a:gd name="T31" fmla="*/ 296557 h 346075"/>
                <a:gd name="T32" fmla="*/ 54248490 w 980440"/>
                <a:gd name="T33" fmla="*/ 49403 h 346075"/>
                <a:gd name="T34" fmla="*/ 54033812 w 980440"/>
                <a:gd name="T35" fmla="*/ 30164 h 346075"/>
                <a:gd name="T36" fmla="*/ 53447906 w 980440"/>
                <a:gd name="T37" fmla="*/ 14462 h 346075"/>
                <a:gd name="T38" fmla="*/ 52578646 w 980440"/>
                <a:gd name="T39" fmla="*/ 3879 h 346075"/>
                <a:gd name="T40" fmla="*/ 51513578 w 980440"/>
                <a:gd name="T41" fmla="*/ 0 h 3460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0440" h="346075">
                  <a:moveTo>
                    <a:pt x="930528" y="0"/>
                  </a:moveTo>
                  <a:lnTo>
                    <a:pt x="49402" y="0"/>
                  </a:lnTo>
                  <a:lnTo>
                    <a:pt x="30164" y="3879"/>
                  </a:lnTo>
                  <a:lnTo>
                    <a:pt x="14462" y="14462"/>
                  </a:lnTo>
                  <a:lnTo>
                    <a:pt x="3879" y="30164"/>
                  </a:lnTo>
                  <a:lnTo>
                    <a:pt x="0" y="49403"/>
                  </a:lnTo>
                  <a:lnTo>
                    <a:pt x="0" y="296557"/>
                  </a:lnTo>
                  <a:lnTo>
                    <a:pt x="3879" y="315783"/>
                  </a:lnTo>
                  <a:lnTo>
                    <a:pt x="14462" y="331482"/>
                  </a:lnTo>
                  <a:lnTo>
                    <a:pt x="30164" y="342066"/>
                  </a:lnTo>
                  <a:lnTo>
                    <a:pt x="49402" y="345947"/>
                  </a:lnTo>
                  <a:lnTo>
                    <a:pt x="930528" y="345947"/>
                  </a:lnTo>
                  <a:lnTo>
                    <a:pt x="949767" y="342066"/>
                  </a:lnTo>
                  <a:lnTo>
                    <a:pt x="965469" y="331482"/>
                  </a:lnTo>
                  <a:lnTo>
                    <a:pt x="976052" y="315783"/>
                  </a:lnTo>
                  <a:lnTo>
                    <a:pt x="979931" y="296557"/>
                  </a:lnTo>
                  <a:lnTo>
                    <a:pt x="979931" y="49403"/>
                  </a:lnTo>
                  <a:lnTo>
                    <a:pt x="976052" y="30164"/>
                  </a:lnTo>
                  <a:lnTo>
                    <a:pt x="965469" y="14462"/>
                  </a:lnTo>
                  <a:lnTo>
                    <a:pt x="949767" y="3879"/>
                  </a:lnTo>
                  <a:lnTo>
                    <a:pt x="930528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+mj-ea"/>
                  <a:ea typeface="+mj-ea"/>
                </a:rPr>
                <a:t>금융부문</a:t>
              </a:r>
            </a:p>
          </p:txBody>
        </p:sp>
        <p:sp>
          <p:nvSpPr>
            <p:cNvPr id="31" name="object 9">
              <a:extLst>
                <a:ext uri="{FF2B5EF4-FFF2-40B4-BE49-F238E27FC236}">
                  <a16:creationId xmlns:a16="http://schemas.microsoft.com/office/drawing/2014/main" id="{82B317EF-CB43-E2ED-927D-72805AED4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03" y="5775226"/>
              <a:ext cx="1471653" cy="466714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4E4DA3">
                <a:alpha val="39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3BCCBE2-121D-7B86-5823-522B4A0959EA}"/>
              </a:ext>
            </a:extLst>
          </p:cNvPr>
          <p:cNvGrpSpPr/>
          <p:nvPr/>
        </p:nvGrpSpPr>
        <p:grpSpPr>
          <a:xfrm>
            <a:off x="7497207" y="4356877"/>
            <a:ext cx="1507403" cy="538179"/>
            <a:chOff x="6023832" y="5716565"/>
            <a:chExt cx="1507403" cy="538179"/>
          </a:xfrm>
        </p:grpSpPr>
        <p:sp>
          <p:nvSpPr>
            <p:cNvPr id="33" name="object 40">
              <a:extLst>
                <a:ext uri="{FF2B5EF4-FFF2-40B4-BE49-F238E27FC236}">
                  <a16:creationId xmlns:a16="http://schemas.microsoft.com/office/drawing/2014/main" id="{E3B7FEE2-DBF1-83E0-0562-320A1C6E8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3832" y="5716565"/>
              <a:ext cx="1446628" cy="466717"/>
            </a:xfrm>
            <a:custGeom>
              <a:avLst/>
              <a:gdLst>
                <a:gd name="T0" fmla="*/ 51513578 w 980440"/>
                <a:gd name="T1" fmla="*/ 0 h 346075"/>
                <a:gd name="T2" fmla="*/ 2734861 w 980440"/>
                <a:gd name="T3" fmla="*/ 0 h 346075"/>
                <a:gd name="T4" fmla="*/ 1669859 w 980440"/>
                <a:gd name="T5" fmla="*/ 3879 h 346075"/>
                <a:gd name="T6" fmla="*/ 800646 w 980440"/>
                <a:gd name="T7" fmla="*/ 14462 h 346075"/>
                <a:gd name="T8" fmla="*/ 214746 w 980440"/>
                <a:gd name="T9" fmla="*/ 30164 h 346075"/>
                <a:gd name="T10" fmla="*/ 0 w 980440"/>
                <a:gd name="T11" fmla="*/ 49403 h 346075"/>
                <a:gd name="T12" fmla="*/ 0 w 980440"/>
                <a:gd name="T13" fmla="*/ 296557 h 346075"/>
                <a:gd name="T14" fmla="*/ 214746 w 980440"/>
                <a:gd name="T15" fmla="*/ 315783 h 346075"/>
                <a:gd name="T16" fmla="*/ 800646 w 980440"/>
                <a:gd name="T17" fmla="*/ 331482 h 346075"/>
                <a:gd name="T18" fmla="*/ 1669859 w 980440"/>
                <a:gd name="T19" fmla="*/ 342066 h 346075"/>
                <a:gd name="T20" fmla="*/ 2734861 w 980440"/>
                <a:gd name="T21" fmla="*/ 345947 h 346075"/>
                <a:gd name="T22" fmla="*/ 51513578 w 980440"/>
                <a:gd name="T23" fmla="*/ 345947 h 346075"/>
                <a:gd name="T24" fmla="*/ 52578646 w 980440"/>
                <a:gd name="T25" fmla="*/ 342066 h 346075"/>
                <a:gd name="T26" fmla="*/ 53447906 w 980440"/>
                <a:gd name="T27" fmla="*/ 331482 h 346075"/>
                <a:gd name="T28" fmla="*/ 54033812 w 980440"/>
                <a:gd name="T29" fmla="*/ 315783 h 346075"/>
                <a:gd name="T30" fmla="*/ 54248490 w 980440"/>
                <a:gd name="T31" fmla="*/ 296557 h 346075"/>
                <a:gd name="T32" fmla="*/ 54248490 w 980440"/>
                <a:gd name="T33" fmla="*/ 49403 h 346075"/>
                <a:gd name="T34" fmla="*/ 54033812 w 980440"/>
                <a:gd name="T35" fmla="*/ 30164 h 346075"/>
                <a:gd name="T36" fmla="*/ 53447906 w 980440"/>
                <a:gd name="T37" fmla="*/ 14462 h 346075"/>
                <a:gd name="T38" fmla="*/ 52578646 w 980440"/>
                <a:gd name="T39" fmla="*/ 3879 h 346075"/>
                <a:gd name="T40" fmla="*/ 51513578 w 980440"/>
                <a:gd name="T41" fmla="*/ 0 h 3460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80440" h="346075">
                  <a:moveTo>
                    <a:pt x="930528" y="0"/>
                  </a:moveTo>
                  <a:lnTo>
                    <a:pt x="49402" y="0"/>
                  </a:lnTo>
                  <a:lnTo>
                    <a:pt x="30164" y="3879"/>
                  </a:lnTo>
                  <a:lnTo>
                    <a:pt x="14462" y="14462"/>
                  </a:lnTo>
                  <a:lnTo>
                    <a:pt x="3879" y="30164"/>
                  </a:lnTo>
                  <a:lnTo>
                    <a:pt x="0" y="49403"/>
                  </a:lnTo>
                  <a:lnTo>
                    <a:pt x="0" y="296557"/>
                  </a:lnTo>
                  <a:lnTo>
                    <a:pt x="3879" y="315783"/>
                  </a:lnTo>
                  <a:lnTo>
                    <a:pt x="14462" y="331482"/>
                  </a:lnTo>
                  <a:lnTo>
                    <a:pt x="30164" y="342066"/>
                  </a:lnTo>
                  <a:lnTo>
                    <a:pt x="49402" y="345947"/>
                  </a:lnTo>
                  <a:lnTo>
                    <a:pt x="930528" y="345947"/>
                  </a:lnTo>
                  <a:lnTo>
                    <a:pt x="949767" y="342066"/>
                  </a:lnTo>
                  <a:lnTo>
                    <a:pt x="965469" y="331482"/>
                  </a:lnTo>
                  <a:lnTo>
                    <a:pt x="976052" y="315783"/>
                  </a:lnTo>
                  <a:lnTo>
                    <a:pt x="979931" y="296557"/>
                  </a:lnTo>
                  <a:lnTo>
                    <a:pt x="979931" y="49403"/>
                  </a:lnTo>
                  <a:lnTo>
                    <a:pt x="976052" y="30164"/>
                  </a:lnTo>
                  <a:lnTo>
                    <a:pt x="965469" y="14462"/>
                  </a:lnTo>
                  <a:lnTo>
                    <a:pt x="949767" y="3879"/>
                  </a:lnTo>
                  <a:lnTo>
                    <a:pt x="930528" y="0"/>
                  </a:lnTo>
                  <a:close/>
                </a:path>
              </a:pathLst>
            </a:cu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ko-KR" altLang="en-US" sz="1200" b="1" dirty="0">
                  <a:solidFill>
                    <a:schemeClr val="bg1"/>
                  </a:solidFill>
                  <a:latin typeface="+mj-ea"/>
                  <a:ea typeface="+mj-ea"/>
                </a:rPr>
                <a:t>고유자산운용부문</a:t>
              </a:r>
            </a:p>
          </p:txBody>
        </p:sp>
        <p:sp>
          <p:nvSpPr>
            <p:cNvPr id="34" name="object 9">
              <a:extLst>
                <a:ext uri="{FF2B5EF4-FFF2-40B4-BE49-F238E27FC236}">
                  <a16:creationId xmlns:a16="http://schemas.microsoft.com/office/drawing/2014/main" id="{DBE0B3B1-C810-2C82-8AD9-D023FE487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9582" y="5788030"/>
              <a:ext cx="1471653" cy="466714"/>
            </a:xfrm>
            <a:custGeom>
              <a:avLst/>
              <a:gdLst>
                <a:gd name="T0" fmla="*/ 1360948 w 1428114"/>
                <a:gd name="T1" fmla="*/ 0 h 402589"/>
                <a:gd name="T2" fmla="*/ 67056 w 1428114"/>
                <a:gd name="T3" fmla="*/ 0 h 402589"/>
                <a:gd name="T4" fmla="*/ 40955 w 1428114"/>
                <a:gd name="T5" fmla="*/ 5262 h 402589"/>
                <a:gd name="T6" fmla="*/ 19640 w 1428114"/>
                <a:gd name="T7" fmla="*/ 19621 h 402589"/>
                <a:gd name="T8" fmla="*/ 5269 w 1428114"/>
                <a:gd name="T9" fmla="*/ 40933 h 402589"/>
                <a:gd name="T10" fmla="*/ 0 w 1428114"/>
                <a:gd name="T11" fmla="*/ 67056 h 402589"/>
                <a:gd name="T12" fmla="*/ 0 w 1428114"/>
                <a:gd name="T13" fmla="*/ 335296 h 402589"/>
                <a:gd name="T14" fmla="*/ 5269 w 1428114"/>
                <a:gd name="T15" fmla="*/ 361418 h 402589"/>
                <a:gd name="T16" fmla="*/ 19640 w 1428114"/>
                <a:gd name="T17" fmla="*/ 382730 h 402589"/>
                <a:gd name="T18" fmla="*/ 40955 w 1428114"/>
                <a:gd name="T19" fmla="*/ 397089 h 402589"/>
                <a:gd name="T20" fmla="*/ 67056 w 1428114"/>
                <a:gd name="T21" fmla="*/ 402352 h 402589"/>
                <a:gd name="T22" fmla="*/ 1360948 w 1428114"/>
                <a:gd name="T23" fmla="*/ 402352 h 402589"/>
                <a:gd name="T24" fmla="*/ 1387070 w 1428114"/>
                <a:gd name="T25" fmla="*/ 397089 h 402589"/>
                <a:gd name="T26" fmla="*/ 1408382 w 1428114"/>
                <a:gd name="T27" fmla="*/ 382730 h 402589"/>
                <a:gd name="T28" fmla="*/ 1422741 w 1428114"/>
                <a:gd name="T29" fmla="*/ 361418 h 402589"/>
                <a:gd name="T30" fmla="*/ 1428004 w 1428114"/>
                <a:gd name="T31" fmla="*/ 335296 h 402589"/>
                <a:gd name="T32" fmla="*/ 1428004 w 1428114"/>
                <a:gd name="T33" fmla="*/ 67056 h 402589"/>
                <a:gd name="T34" fmla="*/ 1422741 w 1428114"/>
                <a:gd name="T35" fmla="*/ 40933 h 402589"/>
                <a:gd name="T36" fmla="*/ 1408382 w 1428114"/>
                <a:gd name="T37" fmla="*/ 19621 h 402589"/>
                <a:gd name="T38" fmla="*/ 1387070 w 1428114"/>
                <a:gd name="T39" fmla="*/ 5262 h 402589"/>
                <a:gd name="T40" fmla="*/ 1360948 w 1428114"/>
                <a:gd name="T41" fmla="*/ 0 h 4025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28114" h="402589">
                  <a:moveTo>
                    <a:pt x="1360932" y="0"/>
                  </a:moveTo>
                  <a:lnTo>
                    <a:pt x="67056" y="0"/>
                  </a:lnTo>
                  <a:lnTo>
                    <a:pt x="40955" y="5262"/>
                  </a:lnTo>
                  <a:lnTo>
                    <a:pt x="19640" y="19621"/>
                  </a:lnTo>
                  <a:lnTo>
                    <a:pt x="5269" y="40933"/>
                  </a:lnTo>
                  <a:lnTo>
                    <a:pt x="0" y="67056"/>
                  </a:lnTo>
                  <a:lnTo>
                    <a:pt x="0" y="335280"/>
                  </a:lnTo>
                  <a:lnTo>
                    <a:pt x="5269" y="361402"/>
                  </a:lnTo>
                  <a:lnTo>
                    <a:pt x="19640" y="382714"/>
                  </a:lnTo>
                  <a:lnTo>
                    <a:pt x="40955" y="397073"/>
                  </a:lnTo>
                  <a:lnTo>
                    <a:pt x="67056" y="402336"/>
                  </a:lnTo>
                  <a:lnTo>
                    <a:pt x="1360932" y="402336"/>
                  </a:lnTo>
                  <a:lnTo>
                    <a:pt x="1387054" y="397073"/>
                  </a:lnTo>
                  <a:lnTo>
                    <a:pt x="1408366" y="382714"/>
                  </a:lnTo>
                  <a:lnTo>
                    <a:pt x="1422725" y="361402"/>
                  </a:lnTo>
                  <a:lnTo>
                    <a:pt x="1427988" y="335280"/>
                  </a:lnTo>
                  <a:lnTo>
                    <a:pt x="1427988" y="67056"/>
                  </a:lnTo>
                  <a:lnTo>
                    <a:pt x="1422725" y="40933"/>
                  </a:lnTo>
                  <a:lnTo>
                    <a:pt x="1408366" y="19621"/>
                  </a:lnTo>
                  <a:lnTo>
                    <a:pt x="1387054" y="5262"/>
                  </a:lnTo>
                  <a:lnTo>
                    <a:pt x="1360932" y="0"/>
                  </a:lnTo>
                  <a:close/>
                </a:path>
              </a:pathLst>
            </a:custGeom>
            <a:solidFill>
              <a:srgbClr val="4E4DA3">
                <a:alpha val="39000"/>
              </a:srgbClr>
            </a:solidFill>
            <a:ln>
              <a:noFill/>
            </a:ln>
          </p:spPr>
          <p:txBody>
            <a:bodyPr lIns="0" tIns="0" rIns="0" bIns="0"/>
            <a:lstStyle/>
            <a:p>
              <a:endParaRPr lang="ko-KR" altLang="en-US"/>
            </a:p>
          </p:txBody>
        </p: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5A04A241-8B5B-8110-EDF8-F935D98D17EE}"/>
              </a:ext>
            </a:extLst>
          </p:cNvPr>
          <p:cNvSpPr/>
          <p:nvPr/>
        </p:nvSpPr>
        <p:spPr>
          <a:xfrm>
            <a:off x="914400" y="1654038"/>
            <a:ext cx="3429000" cy="22097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4785" indent="-172720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펀드운용전략</a:t>
            </a:r>
            <a:r>
              <a:rPr lang="ko-KR" altLang="en-US" sz="1200" spc="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수립</a:t>
            </a:r>
            <a:r>
              <a:rPr lang="ko-KR" altLang="en-US" sz="1200" spc="-10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및</a:t>
            </a:r>
            <a:r>
              <a:rPr lang="ko-KR" altLang="en-US" sz="1200" spc="-20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실행</a:t>
            </a:r>
            <a:endParaRPr lang="ko-KR" altLang="en-US" sz="1200">
              <a:solidFill>
                <a:srgbClr val="000066"/>
              </a:solidFill>
              <a:latin typeface="맑은 고딕" panose="020B0503020000020004" pitchFamily="50" charset="-127"/>
              <a:cs typeface="HY헤드라인M"/>
            </a:endParaRPr>
          </a:p>
          <a:p>
            <a:pPr marL="184785" indent="-1727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투자</a:t>
            </a:r>
            <a:r>
              <a:rPr lang="ko-KR" altLang="en-US" sz="1200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건에</a:t>
            </a:r>
            <a:r>
              <a:rPr lang="ko-KR" altLang="en-US" sz="1200" spc="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대한</a:t>
            </a:r>
            <a:r>
              <a:rPr lang="ko-KR" altLang="en-US" sz="1200" spc="-10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사후관리</a:t>
            </a:r>
            <a:r>
              <a:rPr lang="ko-KR" altLang="en-US" sz="1200" spc="1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및</a:t>
            </a:r>
            <a:r>
              <a:rPr lang="ko-KR" altLang="en-US" sz="1200" spc="-10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en-US" altLang="ko-KR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EXIT</a:t>
            </a:r>
            <a:r>
              <a:rPr lang="ko-KR" altLang="en-US" sz="1200" spc="10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방안</a:t>
            </a:r>
            <a:r>
              <a:rPr lang="ko-KR" altLang="en-US" sz="1200" spc="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수립</a:t>
            </a:r>
            <a:endParaRPr lang="ko-KR" altLang="en-US" sz="1200">
              <a:solidFill>
                <a:srgbClr val="000066"/>
              </a:solidFill>
              <a:latin typeface="맑은 고딕" panose="020B0503020000020004" pitchFamily="50" charset="-127"/>
              <a:cs typeface="HY헤드라인M"/>
            </a:endParaRPr>
          </a:p>
          <a:p>
            <a:pPr marL="184785" indent="-1727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투자제안서</a:t>
            </a:r>
            <a:r>
              <a:rPr lang="ko-KR" altLang="en-US" sz="1200" spc="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및</a:t>
            </a:r>
            <a:r>
              <a:rPr lang="ko-KR" altLang="en-US" sz="1200" spc="-20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설명자료</a:t>
            </a:r>
            <a:r>
              <a:rPr lang="ko-KR" altLang="en-US" sz="1200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작성</a:t>
            </a:r>
          </a:p>
          <a:p>
            <a:pPr marL="184785" indent="-172720">
              <a:lnSpc>
                <a:spcPct val="150000"/>
              </a:lnSpc>
              <a:spcBef>
                <a:spcPts val="695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국내외</a:t>
            </a:r>
            <a:r>
              <a:rPr lang="ko-KR" altLang="en-US" sz="1200" spc="-20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투자자</a:t>
            </a:r>
            <a:r>
              <a:rPr lang="ko-KR" altLang="en-US" sz="1200" spc="-1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유치</a:t>
            </a:r>
            <a:endParaRPr lang="ko-KR" altLang="en-US" sz="1200">
              <a:solidFill>
                <a:srgbClr val="000066"/>
              </a:solidFill>
              <a:latin typeface="맑은 고딕" panose="020B0503020000020004" pitchFamily="50" charset="-127"/>
              <a:cs typeface="HY헤드라인M"/>
            </a:endParaRPr>
          </a:p>
          <a:p>
            <a:pPr marL="184785" indent="-1727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기타</a:t>
            </a:r>
            <a:r>
              <a:rPr lang="ko-KR" altLang="en-US" sz="1200" spc="-10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펀드 마케팅 관련</a:t>
            </a:r>
            <a:r>
              <a:rPr lang="ko-KR" altLang="en-US" sz="1200" spc="-1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맑은 고딕" panose="020B0503020000020004" pitchFamily="50" charset="-127"/>
                <a:cs typeface="HY헤드라인M"/>
              </a:rPr>
              <a:t>업무 등</a:t>
            </a:r>
            <a:endParaRPr lang="ko-KR" altLang="en-US" sz="1200" dirty="0">
              <a:solidFill>
                <a:srgbClr val="000066"/>
              </a:solidFill>
              <a:latin typeface="맑은 고딕" panose="020B0503020000020004" pitchFamily="50" charset="-127"/>
              <a:cs typeface="HY헤드라인M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3A9C6B9-7FED-00AA-FB8D-6B5F339EC5D0}"/>
              </a:ext>
            </a:extLst>
          </p:cNvPr>
          <p:cNvSpPr/>
          <p:nvPr/>
        </p:nvSpPr>
        <p:spPr>
          <a:xfrm>
            <a:off x="5562600" y="1654037"/>
            <a:ext cx="3429000" cy="220979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4785" indent="-172720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투자대상</a:t>
            </a:r>
            <a:r>
              <a:rPr lang="ko-KR" altLang="en-US" sz="1200" spc="-10" dirty="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검토</a:t>
            </a:r>
            <a:r>
              <a:rPr lang="ko-KR" altLang="en-US" sz="1200" spc="-10" dirty="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및 선정</a:t>
            </a:r>
            <a:endParaRPr lang="ko-KR" altLang="en-US" sz="1200" dirty="0">
              <a:solidFill>
                <a:srgbClr val="000066"/>
              </a:solidFill>
              <a:latin typeface="+mn-ea"/>
              <a:cs typeface="HY헤드라인M"/>
            </a:endParaRPr>
          </a:p>
          <a:p>
            <a:pPr marL="184785" indent="-172720">
              <a:lnSpc>
                <a:spcPct val="150000"/>
              </a:lnSpc>
              <a:spcBef>
                <a:spcPts val="605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펀드 자금조달구조</a:t>
            </a:r>
            <a:r>
              <a:rPr lang="ko-KR" altLang="en-US" sz="1200" spc="10" dirty="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및</a:t>
            </a:r>
            <a:r>
              <a:rPr lang="ko-KR" altLang="en-US" sz="1200" spc="-20" dirty="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투자구조</a:t>
            </a:r>
            <a:r>
              <a:rPr lang="ko-KR" altLang="en-US" sz="1200" spc="10" dirty="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설계</a:t>
            </a:r>
            <a:endParaRPr lang="ko-KR" altLang="en-US" sz="1200" dirty="0">
              <a:solidFill>
                <a:srgbClr val="000066"/>
              </a:solidFill>
              <a:latin typeface="+mn-ea"/>
              <a:cs typeface="HY헤드라인M"/>
            </a:endParaRPr>
          </a:p>
          <a:p>
            <a:pPr marL="184785" indent="-1727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펀드</a:t>
            </a:r>
            <a:r>
              <a:rPr lang="ko-KR" altLang="en-US" sz="1200" dirty="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운용계획</a:t>
            </a:r>
            <a:r>
              <a:rPr lang="ko-KR" altLang="en-US" sz="1200" dirty="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수립</a:t>
            </a:r>
            <a:r>
              <a:rPr lang="en-US" altLang="ko-KR" sz="1200" spc="-5" dirty="0">
                <a:solidFill>
                  <a:srgbClr val="000066"/>
                </a:solidFill>
                <a:latin typeface="+mn-ea"/>
                <a:cs typeface="HY헤드라인M"/>
              </a:rPr>
              <a:t>,</a:t>
            </a:r>
            <a:r>
              <a:rPr lang="ko-KR" altLang="en-US" sz="1200" spc="5" dirty="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운용</a:t>
            </a:r>
            <a:r>
              <a:rPr lang="ko-KR" altLang="en-US" sz="1200" dirty="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및</a:t>
            </a:r>
            <a:r>
              <a:rPr lang="ko-KR" altLang="en-US" sz="1200" spc="-15" dirty="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운용지시</a:t>
            </a:r>
            <a:endParaRPr lang="ko-KR" altLang="en-US" sz="1200" dirty="0">
              <a:solidFill>
                <a:srgbClr val="000066"/>
              </a:solidFill>
              <a:latin typeface="+mn-ea"/>
              <a:cs typeface="HY헤드라인M"/>
            </a:endParaRPr>
          </a:p>
          <a:p>
            <a:pPr marL="184785" indent="-1727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해외 및 외국계 부동산투자업체 전략적 제휴</a:t>
            </a:r>
            <a:endParaRPr lang="en-US" altLang="ko-KR" sz="1200" spc="-5" dirty="0">
              <a:solidFill>
                <a:srgbClr val="000066"/>
              </a:solidFill>
              <a:latin typeface="+mn-ea"/>
              <a:cs typeface="HY헤드라인M"/>
            </a:endParaRPr>
          </a:p>
          <a:p>
            <a:pPr marL="184785" indent="-1727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부동산 개발사업 관련 자문 및  컨설팅 등</a:t>
            </a:r>
            <a:endParaRPr lang="ko-KR" altLang="en-US" sz="1200" dirty="0">
              <a:solidFill>
                <a:srgbClr val="000066"/>
              </a:solidFill>
              <a:latin typeface="+mn-ea"/>
              <a:cs typeface="HY헤드라인M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C35CBFB-5E5D-D38F-F486-C3DDF08E9182}"/>
              </a:ext>
            </a:extLst>
          </p:cNvPr>
          <p:cNvSpPr/>
          <p:nvPr/>
        </p:nvSpPr>
        <p:spPr>
          <a:xfrm>
            <a:off x="940420" y="4962431"/>
            <a:ext cx="3429000" cy="167441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4785" indent="-172720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 dirty="0" err="1">
                <a:solidFill>
                  <a:srgbClr val="000066"/>
                </a:solidFill>
                <a:latin typeface="+mn-ea"/>
                <a:cs typeface="HY헤드라인M"/>
              </a:rPr>
              <a:t>부수업무</a:t>
            </a:r>
            <a:r>
              <a:rPr lang="en-US" altLang="ko-KR" sz="1200" spc="-5" dirty="0">
                <a:solidFill>
                  <a:srgbClr val="000066"/>
                </a:solidFill>
                <a:latin typeface="+mn-ea"/>
                <a:cs typeface="HY헤드라인M"/>
              </a:rPr>
              <a:t>, </a:t>
            </a:r>
            <a:r>
              <a:rPr lang="ko-KR" altLang="en-US" sz="1200" spc="-5" dirty="0" err="1">
                <a:solidFill>
                  <a:srgbClr val="000066"/>
                </a:solidFill>
                <a:latin typeface="+mn-ea"/>
                <a:cs typeface="HY헤드라인M"/>
              </a:rPr>
              <a:t>겸영업무</a:t>
            </a:r>
            <a:r>
              <a:rPr lang="ko-KR" altLang="en-US" sz="1200" spc="-10" dirty="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관련</a:t>
            </a:r>
            <a:r>
              <a:rPr lang="ko-KR" altLang="en-US" sz="1200" spc="-15" dirty="0">
                <a:solidFill>
                  <a:srgbClr val="000066"/>
                </a:solidFill>
                <a:latin typeface="+mn-ea"/>
                <a:cs typeface="HY헤드라인M"/>
              </a:rPr>
              <a:t> 금융</a:t>
            </a: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업무</a:t>
            </a:r>
            <a:endParaRPr lang="ko-KR" altLang="en-US" sz="1200" dirty="0">
              <a:solidFill>
                <a:srgbClr val="000066"/>
              </a:solidFill>
              <a:latin typeface="+mn-ea"/>
              <a:cs typeface="HY헤드라인M"/>
            </a:endParaRPr>
          </a:p>
          <a:p>
            <a:pPr marL="184785" indent="-1727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dirty="0">
                <a:solidFill>
                  <a:srgbClr val="000066"/>
                </a:solidFill>
                <a:latin typeface="+mn-ea"/>
                <a:cs typeface="HY헤드라인M"/>
              </a:rPr>
              <a:t>업무 해당분야 프로젝트 유치</a:t>
            </a:r>
          </a:p>
          <a:p>
            <a:pPr marL="184785" indent="-1727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대출중개</a:t>
            </a:r>
            <a:r>
              <a:rPr lang="en-US" altLang="ko-KR" sz="1200" spc="-5" dirty="0">
                <a:solidFill>
                  <a:srgbClr val="000066"/>
                </a:solidFill>
                <a:latin typeface="+mn-ea"/>
                <a:cs typeface="HY헤드라인M"/>
              </a:rPr>
              <a:t>,</a:t>
            </a:r>
            <a:r>
              <a:rPr lang="ko-KR" altLang="en-US" sz="1200" dirty="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 dirty="0" err="1">
                <a:solidFill>
                  <a:srgbClr val="000066"/>
                </a:solidFill>
                <a:latin typeface="+mn-ea"/>
                <a:cs typeface="HY헤드라인M"/>
              </a:rPr>
              <a:t>주선업무</a:t>
            </a:r>
            <a:r>
              <a:rPr lang="ko-KR" altLang="en-US" sz="1200" spc="5" dirty="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및</a:t>
            </a:r>
            <a:r>
              <a:rPr lang="ko-KR" altLang="en-US" sz="1200" spc="-20" dirty="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 dirty="0" err="1">
                <a:solidFill>
                  <a:srgbClr val="000066"/>
                </a:solidFill>
                <a:latin typeface="+mn-ea"/>
                <a:cs typeface="HY헤드라인M"/>
              </a:rPr>
              <a:t>대리사무</a:t>
            </a:r>
            <a:endParaRPr lang="en-US" altLang="ko-KR" sz="1200" spc="-5" dirty="0">
              <a:solidFill>
                <a:srgbClr val="000066"/>
              </a:solidFill>
              <a:latin typeface="+mn-ea"/>
              <a:cs typeface="HY헤드라인M"/>
            </a:endParaRPr>
          </a:p>
          <a:p>
            <a:pPr marL="184785" indent="-1727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 dirty="0" err="1">
                <a:solidFill>
                  <a:srgbClr val="000066"/>
                </a:solidFill>
                <a:latin typeface="+mn-ea"/>
                <a:cs typeface="HY헤드라인M"/>
              </a:rPr>
              <a:t>금융구조화</a:t>
            </a: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 및 자문 및 컨설팅</a:t>
            </a:r>
            <a:r>
              <a:rPr lang="en-US" altLang="ko-KR" sz="1200" spc="-5" dirty="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 dirty="0">
                <a:solidFill>
                  <a:srgbClr val="000066"/>
                </a:solidFill>
                <a:latin typeface="+mn-ea"/>
                <a:cs typeface="HY헤드라인M"/>
              </a:rPr>
              <a:t>등</a:t>
            </a:r>
            <a:endParaRPr lang="ko-KR" altLang="en-US" sz="1200" dirty="0">
              <a:solidFill>
                <a:srgbClr val="000066"/>
              </a:solidFill>
              <a:latin typeface="+mn-ea"/>
              <a:cs typeface="HY헤드라인M"/>
            </a:endParaRPr>
          </a:p>
          <a:p>
            <a:pPr marL="184785" indent="-1727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endParaRPr lang="en-US" altLang="ko-KR" sz="1200" spc="-5" dirty="0">
              <a:solidFill>
                <a:srgbClr val="000066"/>
              </a:solidFill>
              <a:latin typeface="+mn-ea"/>
              <a:cs typeface="HY헤드라인M"/>
            </a:endParaRPr>
          </a:p>
          <a:p>
            <a:pPr marL="184785" indent="-1727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endParaRPr lang="ko-KR" altLang="en-US" sz="1200" dirty="0">
              <a:solidFill>
                <a:srgbClr val="000066"/>
              </a:solidFill>
              <a:latin typeface="+mn-ea"/>
              <a:cs typeface="HY헤드라인M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5BF98D1-D851-F6B0-3159-8F1D4D0472AB}"/>
              </a:ext>
            </a:extLst>
          </p:cNvPr>
          <p:cNvSpPr/>
          <p:nvPr/>
        </p:nvSpPr>
        <p:spPr>
          <a:xfrm>
            <a:off x="5575610" y="4962430"/>
            <a:ext cx="3429000" cy="167441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84785" indent="-172720">
              <a:lnSpc>
                <a:spcPct val="150000"/>
              </a:lnSpc>
              <a:spcBef>
                <a:spcPts val="7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>
                <a:solidFill>
                  <a:srgbClr val="000066"/>
                </a:solidFill>
                <a:latin typeface="+mn-ea"/>
                <a:cs typeface="HY헤드라인M"/>
              </a:rPr>
              <a:t>공모주투자업무</a:t>
            </a:r>
            <a:endParaRPr lang="ko-KR" altLang="en-US" sz="1200">
              <a:solidFill>
                <a:srgbClr val="000066"/>
              </a:solidFill>
              <a:latin typeface="+mn-ea"/>
              <a:cs typeface="HY헤드라인M"/>
            </a:endParaRPr>
          </a:p>
          <a:p>
            <a:pPr marL="184785" indent="-1727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>
                <a:solidFill>
                  <a:srgbClr val="000066"/>
                </a:solidFill>
                <a:latin typeface="+mn-ea"/>
                <a:cs typeface="HY헤드라인M"/>
              </a:rPr>
              <a:t>자기자본</a:t>
            </a:r>
            <a:r>
              <a:rPr lang="ko-KR" altLang="en-US" sz="1200" spc="20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+mn-ea"/>
                <a:cs typeface="HY헤드라인M"/>
              </a:rPr>
              <a:t>금융투자업무</a:t>
            </a:r>
            <a:endParaRPr lang="ko-KR" altLang="en-US" sz="1200">
              <a:solidFill>
                <a:srgbClr val="000066"/>
              </a:solidFill>
              <a:latin typeface="+mn-ea"/>
              <a:cs typeface="HY헤드라인M"/>
            </a:endParaRPr>
          </a:p>
          <a:p>
            <a:pPr marL="184785" indent="-1727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>
                <a:solidFill>
                  <a:srgbClr val="000066"/>
                </a:solidFill>
                <a:latin typeface="+mn-ea"/>
                <a:cs typeface="HY헤드라인M"/>
              </a:rPr>
              <a:t>운영성과</a:t>
            </a:r>
            <a:r>
              <a:rPr lang="ko-KR" altLang="en-US" sz="1200" spc="-45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+mn-ea"/>
                <a:cs typeface="HY헤드라인M"/>
              </a:rPr>
              <a:t>관리</a:t>
            </a:r>
            <a:endParaRPr lang="ko-KR" altLang="en-US" sz="1200">
              <a:solidFill>
                <a:srgbClr val="000066"/>
              </a:solidFill>
              <a:latin typeface="+mn-ea"/>
              <a:cs typeface="HY헤드라인M"/>
            </a:endParaRPr>
          </a:p>
          <a:p>
            <a:pPr marL="184785" indent="-17272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185420" algn="l"/>
              </a:tabLst>
              <a:defRPr/>
            </a:pPr>
            <a:r>
              <a:rPr lang="ko-KR" altLang="en-US" sz="1200" spc="-5">
                <a:solidFill>
                  <a:srgbClr val="000066"/>
                </a:solidFill>
                <a:latin typeface="+mn-ea"/>
                <a:cs typeface="HY헤드라인M"/>
              </a:rPr>
              <a:t>조사연구</a:t>
            </a:r>
            <a:r>
              <a:rPr lang="ko-KR" altLang="en-US" sz="1200" spc="-40">
                <a:solidFill>
                  <a:srgbClr val="000066"/>
                </a:solidFill>
                <a:latin typeface="+mn-ea"/>
                <a:cs typeface="HY헤드라인M"/>
              </a:rPr>
              <a:t> </a:t>
            </a:r>
            <a:r>
              <a:rPr lang="ko-KR" altLang="en-US" sz="1200" spc="-5">
                <a:solidFill>
                  <a:srgbClr val="000066"/>
                </a:solidFill>
                <a:latin typeface="+mn-ea"/>
                <a:cs typeface="HY헤드라인M"/>
              </a:rPr>
              <a:t>등</a:t>
            </a:r>
            <a:endParaRPr lang="ko-KR" altLang="en-US" sz="1200" dirty="0">
              <a:solidFill>
                <a:srgbClr val="000066"/>
              </a:solidFill>
              <a:latin typeface="+mn-ea"/>
              <a:cs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65654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2D298-E096-4988-2E50-79BB2D1D1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4">
            <a:extLst>
              <a:ext uri="{FF2B5EF4-FFF2-40B4-BE49-F238E27FC236}">
                <a16:creationId xmlns:a16="http://schemas.microsoft.com/office/drawing/2014/main" id="{32CD5CE9-D29B-3FDA-D595-10BDDED29A95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0"/>
            <a:ext cx="9218613" cy="836613"/>
            <a:chOff x="416496" y="0"/>
            <a:chExt cx="9217430" cy="836548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D832FBF0-5065-F774-A511-830F5C6F25B6}"/>
                </a:ext>
              </a:extLst>
            </p:cNvPr>
            <p:cNvCxnSpPr/>
            <p:nvPr/>
          </p:nvCxnSpPr>
          <p:spPr bwMode="auto">
            <a:xfrm>
              <a:off x="416496" y="836548"/>
              <a:ext cx="921743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DE3F90FF-56E8-6D49-071A-55BF27606264}"/>
                </a:ext>
              </a:extLst>
            </p:cNvPr>
            <p:cNvSpPr/>
            <p:nvPr/>
          </p:nvSpPr>
          <p:spPr bwMode="auto">
            <a:xfrm>
              <a:off x="416496" y="0"/>
              <a:ext cx="71429" cy="83654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ko-KR" altLang="en-US"/>
            </a:p>
          </p:txBody>
        </p:sp>
        <p:pic>
          <p:nvPicPr>
            <p:cNvPr id="7" name="그림 1" descr="텍스트, 스크린샷, 그래픽, 그래픽 디자인이(가) 표시된 사진&#10;&#10;자동 생성된 설명">
              <a:extLst>
                <a:ext uri="{FF2B5EF4-FFF2-40B4-BE49-F238E27FC236}">
                  <a16:creationId xmlns:a16="http://schemas.microsoft.com/office/drawing/2014/main" id="{1824ACFF-6CC1-DF41-78E8-71ADC2378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072" y="155723"/>
              <a:ext cx="1552506" cy="59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57CA3B-E9A3-5289-8ADF-964FDF7C9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20" y="221135"/>
              <a:ext cx="669674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ko-KR" altLang="en-US" sz="24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주주현황 </a:t>
              </a:r>
            </a:p>
          </p:txBody>
        </p:sp>
      </p:grpSp>
      <p:graphicFrame>
        <p:nvGraphicFramePr>
          <p:cNvPr id="2" name="표 14">
            <a:extLst>
              <a:ext uri="{FF2B5EF4-FFF2-40B4-BE49-F238E27FC236}">
                <a16:creationId xmlns:a16="http://schemas.microsoft.com/office/drawing/2014/main" id="{E61E1423-5567-56CB-5ADF-1F458B5B0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129191"/>
              </p:ext>
            </p:extLst>
          </p:nvPr>
        </p:nvGraphicFramePr>
        <p:xfrm>
          <a:off x="843055" y="2319552"/>
          <a:ext cx="8372290" cy="2644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729">
                  <a:extLst>
                    <a:ext uri="{9D8B030D-6E8A-4147-A177-3AD203B41FA5}">
                      <a16:colId xmlns:a16="http://schemas.microsoft.com/office/drawing/2014/main" val="187098334"/>
                    </a:ext>
                  </a:extLst>
                </a:gridCol>
                <a:gridCol w="1946606">
                  <a:extLst>
                    <a:ext uri="{9D8B030D-6E8A-4147-A177-3AD203B41FA5}">
                      <a16:colId xmlns:a16="http://schemas.microsoft.com/office/drawing/2014/main" val="3077554469"/>
                    </a:ext>
                  </a:extLst>
                </a:gridCol>
                <a:gridCol w="2179484">
                  <a:extLst>
                    <a:ext uri="{9D8B030D-6E8A-4147-A177-3AD203B41FA5}">
                      <a16:colId xmlns:a16="http://schemas.microsoft.com/office/drawing/2014/main" val="2582961740"/>
                    </a:ext>
                  </a:extLst>
                </a:gridCol>
                <a:gridCol w="2083471">
                  <a:extLst>
                    <a:ext uri="{9D8B030D-6E8A-4147-A177-3AD203B41FA5}">
                      <a16:colId xmlns:a16="http://schemas.microsoft.com/office/drawing/2014/main" val="3732744607"/>
                    </a:ext>
                  </a:extLst>
                </a:gridCol>
              </a:tblGrid>
              <a:tr h="5749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주주명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E7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소유주식수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E7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비율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E7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기타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050142"/>
                  </a:ext>
                </a:extLst>
              </a:tr>
              <a:tr h="6899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리버티랜드</a:t>
                      </a:r>
                      <a:r>
                        <a:rPr lang="ko-KR" altLang="en-US" sz="1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470,000</a:t>
                      </a:r>
                      <a:r>
                        <a:rPr lang="ko-KR" altLang="en-US" sz="1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주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80%</a:t>
                      </a:r>
                      <a:endParaRPr lang="ko-KR" altLang="en-US" sz="1200" b="1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1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560668"/>
                  </a:ext>
                </a:extLst>
              </a:tr>
              <a:tr h="6899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이종구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120,000</a:t>
                      </a:r>
                      <a:r>
                        <a:rPr lang="ko-KR" altLang="en-US" sz="1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주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20%</a:t>
                      </a:r>
                      <a:endParaRPr lang="ko-KR" altLang="en-US" sz="1200" b="1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200" b="1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233748"/>
                  </a:ext>
                </a:extLst>
              </a:tr>
              <a:tr h="6899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합계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E7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590,000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주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E7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100%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E7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주당 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5,000</a:t>
                      </a: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1E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292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878729C-9575-4D8D-4EAD-912968C2CE1A}"/>
              </a:ext>
            </a:extLst>
          </p:cNvPr>
          <p:cNvSpPr txBox="1"/>
          <p:nvPr/>
        </p:nvSpPr>
        <p:spPr>
          <a:xfrm>
            <a:off x="7613624" y="2073331"/>
            <a:ext cx="16017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dirty="0">
                <a:latin typeface="+mn-ea"/>
              </a:rPr>
              <a:t>(2025</a:t>
            </a:r>
            <a:r>
              <a:rPr lang="ko-KR" altLang="en-US" sz="1000" dirty="0">
                <a:latin typeface="+mn-ea"/>
              </a:rPr>
              <a:t>년 </a:t>
            </a:r>
            <a:r>
              <a:rPr lang="en-US" altLang="ko-KR" sz="1000" dirty="0">
                <a:latin typeface="+mn-ea"/>
              </a:rPr>
              <a:t>06</a:t>
            </a:r>
            <a:r>
              <a:rPr lang="ko-KR" altLang="en-US" sz="1000" dirty="0">
                <a:latin typeface="+mn-ea"/>
              </a:rPr>
              <a:t>월 </a:t>
            </a:r>
            <a:r>
              <a:rPr lang="en-US" altLang="ko-KR" sz="1000" dirty="0">
                <a:latin typeface="+mn-ea"/>
              </a:rPr>
              <a:t>30</a:t>
            </a:r>
            <a:r>
              <a:rPr lang="ko-KR" altLang="en-US" sz="1000" dirty="0">
                <a:latin typeface="+mn-ea"/>
              </a:rPr>
              <a:t>일 현재</a:t>
            </a:r>
            <a:r>
              <a:rPr lang="en-US" altLang="ko-KR" sz="1000" dirty="0">
                <a:latin typeface="+mn-ea"/>
              </a:rPr>
              <a:t>)</a:t>
            </a:r>
            <a:endParaRPr lang="ko-KR" altLang="en-US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86435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2552</Words>
  <Application>Microsoft Office PowerPoint</Application>
  <PresentationFormat>A4 용지(210x297mm)</PresentationFormat>
  <Paragraphs>697</Paragraphs>
  <Slides>29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6" baseType="lpstr">
      <vt:lpstr>HY헤드라인M</vt:lpstr>
      <vt:lpstr>맑은 고딕</vt:lpstr>
      <vt:lpstr>-윤고딕330</vt:lpstr>
      <vt:lpstr>Arial</vt:lpstr>
      <vt:lpstr>Calibri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엘에프자산</dc:creator>
  <cp:lastModifiedBy>Kwangil Lee</cp:lastModifiedBy>
  <cp:revision>94</cp:revision>
  <cp:lastPrinted>2023-08-04T00:52:29Z</cp:lastPrinted>
  <dcterms:created xsi:type="dcterms:W3CDTF">2023-08-03T23:04:37Z</dcterms:created>
  <dcterms:modified xsi:type="dcterms:W3CDTF">2025-10-30T06:04:25Z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2022-03-24T00:00:00Z</vt:filetime>
  </property>
  <property fmtid="{D5CDD505-2E9C-101B-9397-08002B2CF9AE}" pid="3" name="Creator">
    <vt:lpwstr>Microsoft® PowerPoint® Microsoft 365용</vt:lpwstr>
  </property>
  <property fmtid="{D5CDD505-2E9C-101B-9397-08002B2CF9AE}" pid="4" name="LastSaved">
    <vt:filetime>2023-08-03T00:00:00Z</vt:filetime>
  </property>
</Properties>
</file>